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0" r:id="rId7"/>
    <p:sldId id="261" r:id="rId8"/>
    <p:sldId id="263" r:id="rId9"/>
    <p:sldId id="264" r:id="rId10"/>
    <p:sldId id="265" r:id="rId11"/>
    <p:sldId id="291" r:id="rId12"/>
    <p:sldId id="266" r:id="rId13"/>
    <p:sldId id="287" r:id="rId14"/>
    <p:sldId id="288" r:id="rId15"/>
    <p:sldId id="289" r:id="rId16"/>
    <p:sldId id="290" r:id="rId17"/>
    <p:sldId id="284" r:id="rId18"/>
    <p:sldId id="272" r:id="rId19"/>
    <p:sldId id="273" r:id="rId20"/>
    <p:sldId id="267" r:id="rId21"/>
    <p:sldId id="274" r:id="rId22"/>
    <p:sldId id="269" r:id="rId23"/>
    <p:sldId id="270" r:id="rId24"/>
    <p:sldId id="275" r:id="rId25"/>
    <p:sldId id="276" r:id="rId26"/>
    <p:sldId id="277" r:id="rId27"/>
    <p:sldId id="278" r:id="rId28"/>
    <p:sldId id="279" r:id="rId29"/>
    <p:sldId id="280" r:id="rId30"/>
    <p:sldId id="281" r:id="rId31"/>
    <p:sldId id="285" r:id="rId32"/>
    <p:sldId id="282" r:id="rId33"/>
    <p:sldId id="283" r:id="rId34"/>
    <p:sldId id="286" r:id="rId35"/>
    <p:sldId id="292" r:id="rId36"/>
    <p:sldId id="293" r:id="rId37"/>
    <p:sldId id="29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73464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12317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7086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2763386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593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382556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393450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72549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3548256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689A148A-1C32-44CC-97C4-EDE1606571E7}" type="datetimeFigureOut">
              <a:rPr lang="es-GT" smtClean="0"/>
              <a:t>13/09/18</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239526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89A148A-1C32-44CC-97C4-EDE1606571E7}" type="datetimeFigureOut">
              <a:rPr lang="es-GT" smtClean="0"/>
              <a:t>13/09/18</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136212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89A148A-1C32-44CC-97C4-EDE1606571E7}" type="datetimeFigureOut">
              <a:rPr lang="es-GT" smtClean="0"/>
              <a:t>13/09/18</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63923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89A148A-1C32-44CC-97C4-EDE1606571E7}" type="datetimeFigureOut">
              <a:rPr lang="es-GT" smtClean="0"/>
              <a:t>13/09/18</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319293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A148A-1C32-44CC-97C4-EDE1606571E7}" type="datetimeFigureOut">
              <a:rPr lang="es-GT" smtClean="0"/>
              <a:t>13/09/18</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85419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89A148A-1C32-44CC-97C4-EDE1606571E7}" type="datetimeFigureOut">
              <a:rPr lang="es-GT" smtClean="0"/>
              <a:t>13/09/18</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299476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689A148A-1C32-44CC-97C4-EDE1606571E7}" type="datetimeFigureOut">
              <a:rPr lang="es-GT" smtClean="0"/>
              <a:t>13/09/18</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B4688CA-C2E5-442A-A57F-A05158B62D30}" type="slidenum">
              <a:rPr lang="es-GT" smtClean="0"/>
              <a:t>‹Nº›</a:t>
            </a:fld>
            <a:endParaRPr lang="es-GT"/>
          </a:p>
        </p:txBody>
      </p:sp>
    </p:spTree>
    <p:extLst>
      <p:ext uri="{BB962C8B-B14F-4D97-AF65-F5344CB8AC3E}">
        <p14:creationId xmlns:p14="http://schemas.microsoft.com/office/powerpoint/2010/main" val="235479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A148A-1C32-44CC-97C4-EDE1606571E7}" type="datetimeFigureOut">
              <a:rPr lang="es-GT" smtClean="0"/>
              <a:t>13/09/18</a:t>
            </a:fld>
            <a:endParaRPr lang="es-G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4688CA-C2E5-442A-A57F-A05158B62D30}" type="slidenum">
              <a:rPr lang="es-GT" smtClean="0"/>
              <a:t>‹Nº›</a:t>
            </a:fld>
            <a:endParaRPr lang="es-GT"/>
          </a:p>
        </p:txBody>
      </p:sp>
    </p:spTree>
    <p:extLst>
      <p:ext uri="{BB962C8B-B14F-4D97-AF65-F5344CB8AC3E}">
        <p14:creationId xmlns:p14="http://schemas.microsoft.com/office/powerpoint/2010/main" val="312156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616B97B-4418-49EA-9012-D672B7F106EF}"/>
              </a:ext>
            </a:extLst>
          </p:cNvPr>
          <p:cNvSpPr>
            <a:spLocks noGrp="1"/>
          </p:cNvSpPr>
          <p:nvPr>
            <p:ph type="ctrTitle"/>
          </p:nvPr>
        </p:nvSpPr>
        <p:spPr>
          <a:xfrm>
            <a:off x="67795" y="435427"/>
            <a:ext cx="5104781" cy="5545667"/>
          </a:xfrm>
        </p:spPr>
        <p:txBody>
          <a:bodyPr vert="horz" lIns="91440" tIns="45720" rIns="91440" bIns="45720" rtlCol="0" anchor="ctr">
            <a:normAutofit/>
          </a:bodyPr>
          <a:lstStyle/>
          <a:p>
            <a:pPr algn="l"/>
            <a:r>
              <a:rPr lang="en-US" sz="4800" b="1" dirty="0">
                <a:solidFill>
                  <a:schemeClr val="tx1">
                    <a:lumMod val="85000"/>
                    <a:lumOff val="15000"/>
                  </a:schemeClr>
                </a:solidFill>
              </a:rPr>
              <a:t>CAPACITACIÓN Y ENTRENAMIENTO</a:t>
            </a:r>
          </a:p>
        </p:txBody>
      </p:sp>
      <p:sp>
        <p:nvSpPr>
          <p:cNvPr id="39" name="Freeform: Shape 3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3 CuadroTexto">
            <a:extLst>
              <a:ext uri="{FF2B5EF4-FFF2-40B4-BE49-F238E27FC236}">
                <a16:creationId xmlns:a16="http://schemas.microsoft.com/office/drawing/2014/main" id="{52CB5D23-C273-4ECF-9300-1CE3BFFCCA4A}"/>
              </a:ext>
            </a:extLst>
          </p:cNvPr>
          <p:cNvSpPr txBox="1">
            <a:spLocks noGrp="1"/>
          </p:cNvSpPr>
          <p:nvPr>
            <p:ph type="subTitle" idx="1"/>
          </p:nvPr>
        </p:nvSpPr>
        <p:spPr>
          <a:xfrm>
            <a:off x="6301354" y="2380343"/>
            <a:ext cx="5326026" cy="3774924"/>
          </a:xfrm>
          <a:prstGeom prst="rect">
            <a:avLst/>
          </a:prstGeom>
        </p:spPr>
        <p:txBody>
          <a:bodyPr vert="horz" lIns="91440" tIns="45720" rIns="91440" bIns="45720" rtlCol="0" anchor="ctr">
            <a:normAutofit/>
          </a:bodyPr>
          <a:lstStyle/>
          <a:p>
            <a:pPr algn="l">
              <a:buFont typeface="Wingdings 3" charset="2"/>
              <a:buChar char=""/>
            </a:pPr>
            <a:r>
              <a:rPr lang="en-US" b="1" dirty="0">
                <a:solidFill>
                  <a:srgbClr val="FFFFFF"/>
                </a:solidFill>
              </a:rPr>
              <a:t>            </a:t>
            </a:r>
            <a:endParaRPr lang="en-US" dirty="0">
              <a:solidFill>
                <a:srgbClr val="FFFFFF"/>
              </a:solidFill>
            </a:endParaRPr>
          </a:p>
          <a:p>
            <a:pPr lvl="0" algn="l">
              <a:buFont typeface="Wingdings 3" charset="2"/>
              <a:buChar char=""/>
            </a:pPr>
            <a:r>
              <a:rPr lang="en-US" dirty="0">
                <a:solidFill>
                  <a:srgbClr val="FFFFFF"/>
                </a:solidFill>
              </a:rPr>
              <a:t>Marlen Vanessa </a:t>
            </a:r>
            <a:r>
              <a:rPr lang="en-US" dirty="0" err="1">
                <a:solidFill>
                  <a:srgbClr val="FFFFFF"/>
                </a:solidFill>
              </a:rPr>
              <a:t>Rodas</a:t>
            </a:r>
            <a:r>
              <a:rPr lang="en-US" dirty="0">
                <a:solidFill>
                  <a:srgbClr val="FFFFFF"/>
                </a:solidFill>
              </a:rPr>
              <a:t> Jerez</a:t>
            </a:r>
          </a:p>
          <a:p>
            <a:pPr lvl="0" algn="l">
              <a:buFont typeface="Wingdings 3" charset="2"/>
              <a:buChar char=""/>
            </a:pPr>
            <a:r>
              <a:rPr lang="en-US" dirty="0">
                <a:solidFill>
                  <a:srgbClr val="FFFFFF"/>
                </a:solidFill>
              </a:rPr>
              <a:t>Norma Griscelda Monroy Guzmán</a:t>
            </a:r>
          </a:p>
          <a:p>
            <a:pPr lvl="0" algn="l">
              <a:buFont typeface="Wingdings 3" charset="2"/>
              <a:buChar char=""/>
            </a:pPr>
            <a:r>
              <a:rPr lang="en-US" dirty="0">
                <a:solidFill>
                  <a:srgbClr val="FFFFFF"/>
                </a:solidFill>
              </a:rPr>
              <a:t>Elifelet Haniel Samuel Urzúa Centeno</a:t>
            </a:r>
          </a:p>
          <a:p>
            <a:pPr algn="l">
              <a:buFont typeface="Wingdings 3" charset="2"/>
              <a:buChar char=""/>
            </a:pPr>
            <a:r>
              <a:rPr lang="en-US" dirty="0">
                <a:solidFill>
                  <a:srgbClr val="FFFFFF"/>
                </a:solidFill>
              </a:rPr>
              <a:t>Justinne Delmi Marianna Escobar Sazo</a:t>
            </a:r>
          </a:p>
        </p:txBody>
      </p:sp>
    </p:spTree>
    <p:extLst>
      <p:ext uri="{BB962C8B-B14F-4D97-AF65-F5344CB8AC3E}">
        <p14:creationId xmlns:p14="http://schemas.microsoft.com/office/powerpoint/2010/main" val="427951990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3FF9A52-8F38-4734-A479-47754BAD908F}"/>
              </a:ext>
            </a:extLst>
          </p:cNvPr>
          <p:cNvSpPr>
            <a:spLocks noGrp="1"/>
          </p:cNvSpPr>
          <p:nvPr>
            <p:ph idx="1"/>
          </p:nvPr>
        </p:nvSpPr>
        <p:spPr>
          <a:xfrm>
            <a:off x="838200" y="575187"/>
            <a:ext cx="10515600" cy="5528034"/>
          </a:xfrm>
        </p:spPr>
        <p:txBody>
          <a:bodyPr>
            <a:normAutofit/>
          </a:bodyPr>
          <a:lstStyle/>
          <a:p>
            <a:pPr marL="0" indent="0">
              <a:buNone/>
            </a:pPr>
            <a:endParaRPr lang="es-GT" dirty="0"/>
          </a:p>
          <a:p>
            <a:pPr marL="0" indent="0">
              <a:buNone/>
            </a:pPr>
            <a:endParaRPr lang="es-GT" dirty="0"/>
          </a:p>
          <a:p>
            <a:pPr marL="0" indent="0">
              <a:buNone/>
            </a:pPr>
            <a:r>
              <a:rPr lang="es-GT" sz="2400" dirty="0"/>
              <a:t>Algunas de las razones para promover capacitaciones pueden ser:</a:t>
            </a:r>
          </a:p>
          <a:p>
            <a:pPr marL="0" indent="0">
              <a:buNone/>
            </a:pPr>
            <a:endParaRPr lang="es-GT" sz="2400" dirty="0"/>
          </a:p>
          <a:p>
            <a:pPr lvl="0" algn="just"/>
            <a:r>
              <a:rPr lang="es-GT" sz="2400" dirty="0"/>
              <a:t>Ayuda a mejorar las aptitudes y las actitudes.</a:t>
            </a:r>
          </a:p>
          <a:p>
            <a:pPr lvl="0" algn="just"/>
            <a:r>
              <a:rPr lang="es-GT" sz="2400" dirty="0"/>
              <a:t>Eleva los conocimientos de los ocupantes de los puestos en todos los niveles organizacionales.</a:t>
            </a:r>
          </a:p>
          <a:p>
            <a:pPr lvl="0" algn="just"/>
            <a:r>
              <a:rPr lang="es-GT" sz="2400" dirty="0"/>
              <a:t>Mejora la moral y la satisfacción de la fuerza de trabajo. </a:t>
            </a:r>
          </a:p>
        </p:txBody>
      </p:sp>
    </p:spTree>
    <p:extLst>
      <p:ext uri="{BB962C8B-B14F-4D97-AF65-F5344CB8AC3E}">
        <p14:creationId xmlns:p14="http://schemas.microsoft.com/office/powerpoint/2010/main" val="63094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FB81AC1-DDB5-414F-81DC-B5C69791A19F}"/>
              </a:ext>
            </a:extLst>
          </p:cNvPr>
          <p:cNvSpPr>
            <a:spLocks noGrp="1"/>
          </p:cNvSpPr>
          <p:nvPr>
            <p:ph idx="1"/>
          </p:nvPr>
        </p:nvSpPr>
        <p:spPr>
          <a:xfrm>
            <a:off x="838200" y="1383173"/>
            <a:ext cx="10515600" cy="4351338"/>
          </a:xfrm>
        </p:spPr>
        <p:txBody>
          <a:bodyPr/>
          <a:lstStyle/>
          <a:p>
            <a:pPr marL="0" lvl="0" indent="0" algn="just">
              <a:buNone/>
            </a:pPr>
            <a:endParaRPr lang="es-GT" dirty="0"/>
          </a:p>
          <a:p>
            <a:pPr lvl="0" algn="just"/>
            <a:r>
              <a:rPr lang="es-GT" sz="2400" dirty="0"/>
              <a:t>Guía al personal a identificarse con los objetivos de la organización.</a:t>
            </a:r>
          </a:p>
          <a:p>
            <a:pPr lvl="0" algn="just"/>
            <a:r>
              <a:rPr lang="es-GT" sz="2400" dirty="0"/>
              <a:t>Mejora las relaciones entre jefes y subordinados.</a:t>
            </a:r>
          </a:p>
          <a:p>
            <a:pPr lvl="0" algn="just"/>
            <a:r>
              <a:rPr lang="es-GT" sz="2400" dirty="0"/>
              <a:t>Ayuda a sistematizar el trabajo.</a:t>
            </a:r>
          </a:p>
          <a:p>
            <a:pPr lvl="0" algn="just"/>
            <a:r>
              <a:rPr lang="es-GT" sz="2400" dirty="0"/>
              <a:t>Propicia el desarrollo y las promociones.</a:t>
            </a:r>
          </a:p>
          <a:p>
            <a:pPr lvl="0" algn="just"/>
            <a:r>
              <a:rPr lang="es-GT" sz="2400" dirty="0"/>
              <a:t>Permite el establecimiento y logro de metas individuales.</a:t>
            </a:r>
          </a:p>
          <a:p>
            <a:endParaRPr lang="es-GT" dirty="0"/>
          </a:p>
        </p:txBody>
      </p:sp>
    </p:spTree>
    <p:extLst>
      <p:ext uri="{BB962C8B-B14F-4D97-AF65-F5344CB8AC3E}">
        <p14:creationId xmlns:p14="http://schemas.microsoft.com/office/powerpoint/2010/main" val="7622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5E2744-E684-47E5-B3FE-1BDD524D409A}"/>
              </a:ext>
            </a:extLst>
          </p:cNvPr>
          <p:cNvSpPr>
            <a:spLocks noGrp="1"/>
          </p:cNvSpPr>
          <p:nvPr>
            <p:ph idx="1"/>
          </p:nvPr>
        </p:nvSpPr>
        <p:spPr>
          <a:xfrm>
            <a:off x="838200" y="1825625"/>
            <a:ext cx="10515600" cy="1949962"/>
          </a:xfrm>
        </p:spPr>
        <p:txBody>
          <a:bodyPr>
            <a:normAutofit fontScale="92500"/>
          </a:bodyPr>
          <a:lstStyle/>
          <a:p>
            <a:pPr marL="0" indent="0" algn="just">
              <a:buNone/>
            </a:pPr>
            <a:r>
              <a:rPr lang="es-GT" sz="3200" dirty="0"/>
              <a:t>La unidad de capacitación (UDC) es el área externa (staff) o interna de la empresa, que se encarga de realizar el diagnostico, planes y programas de capacitación, entrenamientos requeridos y evaluación del personal. </a:t>
            </a:r>
          </a:p>
          <a:p>
            <a:endParaRPr lang="es-GT" sz="3200" dirty="0"/>
          </a:p>
        </p:txBody>
      </p:sp>
    </p:spTree>
    <p:extLst>
      <p:ext uri="{BB962C8B-B14F-4D97-AF65-F5344CB8AC3E}">
        <p14:creationId xmlns:p14="http://schemas.microsoft.com/office/powerpoint/2010/main" val="209214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238AA7-6E87-478D-AD76-6508F8BD9585}"/>
              </a:ext>
            </a:extLst>
          </p:cNvPr>
          <p:cNvSpPr>
            <a:spLocks noGrp="1"/>
          </p:cNvSpPr>
          <p:nvPr>
            <p:ph idx="1"/>
          </p:nvPr>
        </p:nvSpPr>
        <p:spPr>
          <a:xfrm>
            <a:off x="691848" y="1013961"/>
            <a:ext cx="8596668" cy="3880773"/>
          </a:xfrm>
        </p:spPr>
        <p:txBody>
          <a:bodyPr>
            <a:normAutofit lnSpcReduction="10000"/>
          </a:bodyPr>
          <a:lstStyle/>
          <a:p>
            <a:pPr marL="0" indent="0" algn="just">
              <a:buNone/>
            </a:pPr>
            <a:r>
              <a:rPr lang="es-GT" sz="3200" b="1" dirty="0"/>
              <a:t>Definición y búsqueda de sentido de la capacitación: </a:t>
            </a:r>
            <a:r>
              <a:rPr lang="es-GT" sz="3200" dirty="0"/>
              <a:t>Se debe contar con la Visión y Misión del departamento y/o sistema de capacitación para tener claro el propósito y por qué existe.</a:t>
            </a:r>
          </a:p>
          <a:p>
            <a:pPr marL="0" indent="0" algn="just">
              <a:buNone/>
            </a:pPr>
            <a:endParaRPr lang="es-GT" sz="3200" dirty="0"/>
          </a:p>
          <a:p>
            <a:pPr marL="0" indent="0" algn="just">
              <a:buNone/>
            </a:pPr>
            <a:r>
              <a:rPr lang="es-GT" sz="3200" dirty="0"/>
              <a:t>Esto para evitar que se desvié el sentido o dirección de la capacitación. </a:t>
            </a:r>
          </a:p>
          <a:p>
            <a:endParaRPr lang="es-GT" dirty="0"/>
          </a:p>
        </p:txBody>
      </p:sp>
    </p:spTree>
    <p:extLst>
      <p:ext uri="{BB962C8B-B14F-4D97-AF65-F5344CB8AC3E}">
        <p14:creationId xmlns:p14="http://schemas.microsoft.com/office/powerpoint/2010/main" val="150531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5CCC08-D29D-4CE6-B955-67D273EEF6C9}"/>
              </a:ext>
            </a:extLst>
          </p:cNvPr>
          <p:cNvSpPr>
            <a:spLocks noGrp="1"/>
          </p:cNvSpPr>
          <p:nvPr>
            <p:ph idx="1"/>
          </p:nvPr>
        </p:nvSpPr>
        <p:spPr>
          <a:xfrm>
            <a:off x="720877" y="1072017"/>
            <a:ext cx="8596668" cy="3880773"/>
          </a:xfrm>
        </p:spPr>
        <p:txBody>
          <a:bodyPr>
            <a:normAutofit fontScale="92500"/>
          </a:bodyPr>
          <a:lstStyle/>
          <a:p>
            <a:pPr marL="0" indent="0" algn="just">
              <a:buNone/>
            </a:pPr>
            <a:r>
              <a:rPr lang="es-GT" sz="3200" b="1" dirty="0"/>
              <a:t>Objetivos y metas: </a:t>
            </a:r>
            <a:r>
              <a:rPr lang="es-GT" sz="3200" dirty="0"/>
              <a:t>Hay que definir y establecer objetivos claros, retadores, alcanzables y medibles a corto, mediano y largo plazo de capacitación, siempre alineados con la estrategia general de la empresa. </a:t>
            </a:r>
          </a:p>
          <a:p>
            <a:pPr marL="0" indent="0" algn="just">
              <a:buNone/>
            </a:pPr>
            <a:r>
              <a:rPr lang="es-GT" sz="3200" dirty="0"/>
              <a:t>La unidad de capacitación siempre debe estar alineada y subordinada a la planeación estratégica integral. </a:t>
            </a:r>
          </a:p>
          <a:p>
            <a:endParaRPr lang="es-GT" dirty="0"/>
          </a:p>
        </p:txBody>
      </p:sp>
    </p:spTree>
    <p:extLst>
      <p:ext uri="{BB962C8B-B14F-4D97-AF65-F5344CB8AC3E}">
        <p14:creationId xmlns:p14="http://schemas.microsoft.com/office/powerpoint/2010/main" val="315660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C249A3-AE8C-4F28-88D2-D3FB6388C487}"/>
              </a:ext>
            </a:extLst>
          </p:cNvPr>
          <p:cNvSpPr>
            <a:spLocks noGrp="1"/>
          </p:cNvSpPr>
          <p:nvPr>
            <p:ph idx="1"/>
          </p:nvPr>
        </p:nvSpPr>
        <p:spPr>
          <a:xfrm>
            <a:off x="677334" y="841829"/>
            <a:ext cx="8596668" cy="5199533"/>
          </a:xfrm>
        </p:spPr>
        <p:txBody>
          <a:bodyPr>
            <a:normAutofit/>
          </a:bodyPr>
          <a:lstStyle/>
          <a:p>
            <a:pPr marL="0" indent="0" algn="just">
              <a:buNone/>
            </a:pPr>
            <a:r>
              <a:rPr lang="es-GT" sz="2800" b="1" dirty="0"/>
              <a:t>Diagnóstico de situacional de la organización: </a:t>
            </a:r>
            <a:r>
              <a:rPr lang="es-GT" sz="2800" dirty="0"/>
              <a:t>La empresa deberá realizar un previo análisis de sus condiciones favorables y desfavorables, es decir, clarificar sus fuerzas y debilidades para implementar un programa de capacitación, analizar si cuenta con los recursos necesarios, al igual, deberá revisar o tomar en cuenta todas las condiciones desfavorables o amenazas que se le pudieran presentar y las oportunidades que podría aprovechar en caso de implementar su programa de capacitación y desarrollado. </a:t>
            </a:r>
          </a:p>
        </p:txBody>
      </p:sp>
    </p:spTree>
    <p:extLst>
      <p:ext uri="{BB962C8B-B14F-4D97-AF65-F5344CB8AC3E}">
        <p14:creationId xmlns:p14="http://schemas.microsoft.com/office/powerpoint/2010/main" val="330695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C469A7-737F-4000-8370-184CE2FB0332}"/>
              </a:ext>
            </a:extLst>
          </p:cNvPr>
          <p:cNvSpPr>
            <a:spLocks noGrp="1"/>
          </p:cNvSpPr>
          <p:nvPr>
            <p:ph idx="1"/>
          </p:nvPr>
        </p:nvSpPr>
        <p:spPr>
          <a:xfrm>
            <a:off x="838200" y="1253331"/>
            <a:ext cx="10515600" cy="4351338"/>
          </a:xfrm>
        </p:spPr>
        <p:txBody>
          <a:bodyPr>
            <a:normAutofit/>
          </a:bodyPr>
          <a:lstStyle/>
          <a:p>
            <a:pPr marL="0" indent="0" algn="just">
              <a:buNone/>
            </a:pPr>
            <a:r>
              <a:rPr lang="es-GT" sz="2800" b="1" dirty="0"/>
              <a:t>Estructura de un modelo o proceso de capacitación: </a:t>
            </a:r>
            <a:r>
              <a:rPr lang="es-GT" sz="2800" dirty="0"/>
              <a:t>Se toman varios aspectos para poder crear un modelo de capacitación: El DNC, objetivos de la capacitación, jerarquización de problemas o áreas de oportunidad, diseño de las herramientas de capacitación, ejecución de los planes y evaluación (antes, durante o después). </a:t>
            </a:r>
          </a:p>
          <a:p>
            <a:pPr marL="0" indent="0" algn="just">
              <a:buNone/>
            </a:pPr>
            <a:endParaRPr lang="es-GT" sz="2800" dirty="0"/>
          </a:p>
          <a:p>
            <a:pPr marL="0" indent="0" algn="just">
              <a:buNone/>
            </a:pPr>
            <a:r>
              <a:rPr lang="es-GT" sz="2800" dirty="0"/>
              <a:t>Existen varios modelos para la creación de capacitaciones. </a:t>
            </a:r>
          </a:p>
          <a:p>
            <a:pPr marL="0" indent="0">
              <a:buNone/>
            </a:pPr>
            <a:endParaRPr lang="es-GT" dirty="0"/>
          </a:p>
        </p:txBody>
      </p:sp>
    </p:spTree>
    <p:extLst>
      <p:ext uri="{BB962C8B-B14F-4D97-AF65-F5344CB8AC3E}">
        <p14:creationId xmlns:p14="http://schemas.microsoft.com/office/powerpoint/2010/main" val="187551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a:extLst>
              <a:ext uri="{FF2B5EF4-FFF2-40B4-BE49-F238E27FC236}">
                <a16:creationId xmlns:a16="http://schemas.microsoft.com/office/drawing/2014/main" id="{994D3465-43E5-403A-8787-09C2FF19CE3D}"/>
              </a:ext>
            </a:extLst>
          </p:cNvPr>
          <p:cNvSpPr>
            <a:spLocks noGrp="1"/>
          </p:cNvSpPr>
          <p:nvPr>
            <p:ph type="ctrTitle"/>
          </p:nvPr>
        </p:nvSpPr>
        <p:spPr>
          <a:xfrm>
            <a:off x="4419136" y="1020871"/>
            <a:ext cx="6960759" cy="2849671"/>
          </a:xfrm>
        </p:spPr>
        <p:txBody>
          <a:bodyPr>
            <a:normAutofit/>
          </a:bodyPr>
          <a:lstStyle/>
          <a:p>
            <a:pPr algn="l"/>
            <a:r>
              <a:rPr lang="es-ES" sz="6000" b="1" dirty="0">
                <a:solidFill>
                  <a:srgbClr val="FFFFFF"/>
                </a:solidFill>
                <a:cs typeface="Calibri" panose="020F0502020204030204" pitchFamily="34" charset="0"/>
              </a:rPr>
              <a:t>CAPACITACIÓN</a:t>
            </a:r>
          </a:p>
        </p:txBody>
      </p:sp>
      <p:sp>
        <p:nvSpPr>
          <p:cNvPr id="5" name="Subtítulo 4">
            <a:extLst>
              <a:ext uri="{FF2B5EF4-FFF2-40B4-BE49-F238E27FC236}">
                <a16:creationId xmlns:a16="http://schemas.microsoft.com/office/drawing/2014/main" id="{CEF94D43-145D-4139-A3D1-7C6AC6798AD6}"/>
              </a:ext>
            </a:extLst>
          </p:cNvPr>
          <p:cNvSpPr>
            <a:spLocks noGrp="1"/>
          </p:cNvSpPr>
          <p:nvPr>
            <p:ph type="subTitle" idx="1"/>
          </p:nvPr>
        </p:nvSpPr>
        <p:spPr>
          <a:xfrm>
            <a:off x="4548104" y="3962088"/>
            <a:ext cx="6112077" cy="1186108"/>
          </a:xfrm>
        </p:spPr>
        <p:txBody>
          <a:bodyPr>
            <a:normAutofit/>
          </a:bodyPr>
          <a:lstStyle/>
          <a:p>
            <a:pPr algn="l"/>
            <a:endParaRPr lang="es-GT">
              <a:solidFill>
                <a:srgbClr val="FFFFFF">
                  <a:alpha val="70000"/>
                </a:srgbClr>
              </a:solidFill>
            </a:endParaRPr>
          </a:p>
        </p:txBody>
      </p:sp>
      <p:sp>
        <p:nvSpPr>
          <p:cNvPr id="29" name="Isosceles Triangle 28">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69736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354393" y="4031970"/>
            <a:ext cx="9483213" cy="1815882"/>
          </a:xfrm>
          <a:prstGeom prst="rect">
            <a:avLst/>
          </a:prstGeom>
          <a:noFill/>
        </p:spPr>
        <p:txBody>
          <a:bodyPr wrap="square" rtlCol="0">
            <a:spAutoFit/>
          </a:bodyPr>
          <a:lstStyle/>
          <a:p>
            <a:pPr algn="just"/>
            <a:r>
              <a:rPr lang="es-ES" sz="2800" dirty="0"/>
              <a:t>Actividad que consiste  en trasmitir conocimiento teórico y práctico para el desarrollo de competencias y destrezas acerca del proceso de trabajo, la prevención de los riesgos, la seguridad y la salud.</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48" y="527892"/>
            <a:ext cx="56864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27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1" y="1196752"/>
            <a:ext cx="71287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32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419136" y="1020871"/>
            <a:ext cx="6960759" cy="2849671"/>
          </a:xfrm>
        </p:spPr>
        <p:txBody>
          <a:bodyPr>
            <a:normAutofit/>
          </a:bodyPr>
          <a:lstStyle/>
          <a:p>
            <a:pPr algn="l"/>
            <a:r>
              <a:rPr lang="es-GT" sz="6000" b="1" dirty="0">
                <a:solidFill>
                  <a:srgbClr val="FFFFFF"/>
                </a:solidFill>
                <a:cs typeface="Calibri Light" panose="020F0302020204030204" pitchFamily="34" charset="0"/>
              </a:rPr>
              <a:t>DIAGNOSTICO DE LAS NECESIDADES DE CAPACITACIÓN</a:t>
            </a:r>
          </a:p>
        </p:txBody>
      </p:sp>
      <p:sp>
        <p:nvSpPr>
          <p:cNvPr id="3" name="2 Subtítulo"/>
          <p:cNvSpPr>
            <a:spLocks noGrp="1"/>
          </p:cNvSpPr>
          <p:nvPr>
            <p:ph type="subTitle" idx="1"/>
          </p:nvPr>
        </p:nvSpPr>
        <p:spPr>
          <a:xfrm>
            <a:off x="4548104" y="3962088"/>
            <a:ext cx="6112077" cy="1186108"/>
          </a:xfrm>
        </p:spPr>
        <p:txBody>
          <a:bodyPr>
            <a:normAutofit/>
          </a:bodyPr>
          <a:lstStyle/>
          <a:p>
            <a:pPr algn="l"/>
            <a:r>
              <a:rPr lang="es-GT" sz="4000" dirty="0">
                <a:solidFill>
                  <a:srgbClr val="FFFFFF">
                    <a:alpha val="70000"/>
                  </a:srgbClr>
                </a:solidFill>
                <a:latin typeface="Calibri Light" panose="020F0302020204030204" pitchFamily="34" charset="0"/>
                <a:ea typeface="Calibri"/>
                <a:cs typeface="Calibri Light" panose="020F0302020204030204" pitchFamily="34" charset="0"/>
              </a:rPr>
              <a:t>(DNC)</a:t>
            </a:r>
            <a:endParaRPr lang="es-GT" sz="4000" dirty="0">
              <a:solidFill>
                <a:srgbClr val="FFFFFF">
                  <a:alpha val="70000"/>
                </a:srgbClr>
              </a:solidFill>
              <a:latin typeface="Calibri Light" panose="020F0302020204030204" pitchFamily="34" charset="0"/>
              <a:cs typeface="Calibri Light" panose="020F0302020204030204" pitchFamily="34" charset="0"/>
            </a:endParaRPr>
          </a:p>
        </p:txBody>
      </p:sp>
      <p:sp>
        <p:nvSpPr>
          <p:cNvPr id="42" name="Isosceles Triangle 41">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9155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908721"/>
            <a:ext cx="7416824" cy="507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69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1052737"/>
            <a:ext cx="7354391" cy="451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998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270" y="908720"/>
            <a:ext cx="788976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66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781" y="908721"/>
            <a:ext cx="7929991" cy="500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6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980728"/>
            <a:ext cx="8458200" cy="1584176"/>
          </a:xfrm>
        </p:spPr>
        <p:txBody>
          <a:bodyPr>
            <a:noAutofit/>
          </a:bodyPr>
          <a:lstStyle/>
          <a:p>
            <a:pPr algn="ctr"/>
            <a:r>
              <a:rPr lang="es-ES" sz="6000" b="1" dirty="0">
                <a:latin typeface="Calibri Light" panose="020F0302020204030204" pitchFamily="34" charset="0"/>
                <a:cs typeface="Calibri Light" panose="020F0302020204030204" pitchFamily="34" charset="0"/>
              </a:rPr>
              <a:t>MÉTODOS DE CAPACITACIÓN</a:t>
            </a:r>
          </a:p>
        </p:txBody>
      </p:sp>
      <p:pic>
        <p:nvPicPr>
          <p:cNvPr id="14338" name="Picture 2" descr="Resultado de imagen para metodos de capacitacion"/>
          <p:cNvPicPr>
            <a:picLocks noChangeAspect="1" noChangeArrowheads="1"/>
          </p:cNvPicPr>
          <p:nvPr/>
        </p:nvPicPr>
        <p:blipFill>
          <a:blip r:embed="rId2" cstate="print"/>
          <a:srcRect/>
          <a:stretch>
            <a:fillRect/>
          </a:stretch>
        </p:blipFill>
        <p:spPr bwMode="auto">
          <a:xfrm>
            <a:off x="4007769" y="2852936"/>
            <a:ext cx="4068635" cy="306326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476672"/>
            <a:ext cx="8458200" cy="1080120"/>
          </a:xfrm>
        </p:spPr>
        <p:txBody>
          <a:bodyPr>
            <a:noAutofit/>
          </a:bodyPr>
          <a:lstStyle/>
          <a:p>
            <a:pPr algn="ctr"/>
            <a:r>
              <a:rPr lang="es-ES" sz="4400" b="1" dirty="0">
                <a:solidFill>
                  <a:schemeClr val="bg1"/>
                </a:solidFill>
              </a:rPr>
              <a:t>MÉTODOS DE CAPACITACIÓN</a:t>
            </a:r>
          </a:p>
        </p:txBody>
      </p:sp>
      <p:sp>
        <p:nvSpPr>
          <p:cNvPr id="4" name="3 CuadroTexto"/>
          <p:cNvSpPr txBox="1"/>
          <p:nvPr/>
        </p:nvSpPr>
        <p:spPr>
          <a:xfrm>
            <a:off x="941439" y="982176"/>
            <a:ext cx="10309122" cy="5170646"/>
          </a:xfrm>
          <a:prstGeom prst="rect">
            <a:avLst/>
          </a:prstGeom>
          <a:noFill/>
        </p:spPr>
        <p:txBody>
          <a:bodyPr wrap="square" rtlCol="0">
            <a:spAutoFit/>
          </a:bodyPr>
          <a:lstStyle/>
          <a:p>
            <a:pPr algn="just"/>
            <a:r>
              <a:rPr lang="es-ES" sz="2200" dirty="0"/>
              <a:t>Los métodos de capacitación se categorizan en programa internos  y externos del lugar de trabajo y cada una de estas categorías pueden dividirse en varios tipos.</a:t>
            </a:r>
          </a:p>
          <a:p>
            <a:pPr algn="just"/>
            <a:r>
              <a:rPr lang="es-ES" sz="2200" dirty="0"/>
              <a:t>Los métodos más efectivos se crearon alrededor de cuatro principios básicos:</a:t>
            </a:r>
          </a:p>
          <a:p>
            <a:pPr algn="just"/>
            <a:endParaRPr lang="es-ES" sz="2200" dirty="0"/>
          </a:p>
          <a:p>
            <a:pPr algn="just">
              <a:buFont typeface="Arial" pitchFamily="34" charset="0"/>
              <a:buChar char="•"/>
            </a:pPr>
            <a:r>
              <a:rPr lang="es-ES" sz="2200" dirty="0"/>
              <a:t>Presentar información y contenido relevantes para el aprendizaje.</a:t>
            </a:r>
          </a:p>
          <a:p>
            <a:pPr algn="just">
              <a:buFont typeface="Arial" pitchFamily="34" charset="0"/>
              <a:buChar char="•"/>
            </a:pPr>
            <a:endParaRPr lang="es-ES" sz="2200" dirty="0"/>
          </a:p>
          <a:p>
            <a:pPr algn="just">
              <a:buFont typeface="Arial" pitchFamily="34" charset="0"/>
              <a:buChar char="•"/>
            </a:pPr>
            <a:r>
              <a:rPr lang="es-ES" sz="2200" dirty="0"/>
              <a:t>Demuestran las competencias (conocimientos, habilidades, capacidades y demás características) que se van aprender.</a:t>
            </a:r>
          </a:p>
          <a:p>
            <a:pPr algn="just">
              <a:buFont typeface="Arial" pitchFamily="34" charset="0"/>
              <a:buChar char="•"/>
            </a:pPr>
            <a:endParaRPr lang="es-ES" sz="2200" dirty="0"/>
          </a:p>
          <a:p>
            <a:pPr algn="just">
              <a:buFont typeface="Arial" pitchFamily="34" charset="0"/>
              <a:buChar char="•"/>
            </a:pPr>
            <a:r>
              <a:rPr lang="es-ES" sz="2200" dirty="0"/>
              <a:t>Crean oportunidades para que los capacitados practiquen las habilidades requeridas.</a:t>
            </a:r>
          </a:p>
          <a:p>
            <a:pPr algn="just">
              <a:buFont typeface="Arial" pitchFamily="34" charset="0"/>
              <a:buChar char="•"/>
            </a:pPr>
            <a:endParaRPr lang="es-ES" sz="2200" dirty="0"/>
          </a:p>
          <a:p>
            <a:pPr algn="just">
              <a:buFont typeface="Arial" pitchFamily="34" charset="0"/>
              <a:buChar char="•"/>
            </a:pPr>
            <a:r>
              <a:rPr lang="es-ES" sz="2200" dirty="0"/>
              <a:t>Proporcionan realimentación a los capacitados durante y después de la practica.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87477" y="1044943"/>
            <a:ext cx="11017046" cy="4524315"/>
          </a:xfrm>
          <a:prstGeom prst="rect">
            <a:avLst/>
          </a:prstGeom>
          <a:noFill/>
        </p:spPr>
        <p:txBody>
          <a:bodyPr wrap="square" rtlCol="0">
            <a:spAutoFit/>
          </a:bodyPr>
          <a:lstStyle/>
          <a:p>
            <a:pPr algn="just"/>
            <a:r>
              <a:rPr lang="es-ES" sz="2400" b="1" dirty="0"/>
              <a:t>ENTRENAMIENTO EN EL TRABAJO: </a:t>
            </a:r>
          </a:p>
          <a:p>
            <a:pPr algn="just"/>
            <a:r>
              <a:rPr lang="es-ES" sz="2400" dirty="0"/>
              <a:t>Implica asignar a los capacitados  a los puestos y alentarlos a observar y aprender de los empleados más experimentados.</a:t>
            </a:r>
          </a:p>
          <a:p>
            <a:pPr algn="just"/>
            <a:endParaRPr lang="es-ES" sz="2400" b="1" dirty="0"/>
          </a:p>
          <a:p>
            <a:pPr algn="just"/>
            <a:r>
              <a:rPr lang="es-ES" sz="2400" b="1" dirty="0"/>
              <a:t>ADIESTRAMIENTO DE APRENDICES:</a:t>
            </a:r>
          </a:p>
          <a:p>
            <a:pPr algn="just"/>
            <a:r>
              <a:rPr lang="es-ES" sz="2400" dirty="0"/>
              <a:t>Es un programa formal que se usa para enseñar un oficio. Se usa  en diversos puestos (principalmente operarios) incluyendo albañiles, electricistas, plomeros carpinteros  y trabajadores metalúrgicos entre otros. </a:t>
            </a:r>
          </a:p>
          <a:p>
            <a:pPr algn="just"/>
            <a:endParaRPr lang="es-ES" sz="2400" b="1" dirty="0"/>
          </a:p>
          <a:p>
            <a:pPr algn="just"/>
            <a:r>
              <a:rPr lang="es-ES" sz="2400" b="1" dirty="0"/>
              <a:t>ROTACIÓN DE PUESTOS: </a:t>
            </a:r>
          </a:p>
          <a:p>
            <a:pPr algn="just"/>
            <a:r>
              <a:rPr lang="es-ES" sz="2400" dirty="0"/>
              <a:t>Método que implica la movilización de empleados a diversos departamentos  o áreas de la compañía o  a otros puestos dentro del mismo departamento.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476672"/>
            <a:ext cx="8458200" cy="1080120"/>
          </a:xfrm>
        </p:spPr>
        <p:txBody>
          <a:bodyPr>
            <a:noAutofit/>
          </a:bodyPr>
          <a:lstStyle/>
          <a:p>
            <a:pPr algn="ctr"/>
            <a:r>
              <a:rPr lang="es-ES" sz="4000" b="1" dirty="0">
                <a:solidFill>
                  <a:schemeClr val="bg1"/>
                </a:solidFill>
              </a:rPr>
              <a:t>MÉTODO DE CAPACITACIÓN FUERA DEL LUGAR DE TRABAJO</a:t>
            </a:r>
          </a:p>
        </p:txBody>
      </p:sp>
      <p:sp>
        <p:nvSpPr>
          <p:cNvPr id="4" name="3 CuadroTexto"/>
          <p:cNvSpPr txBox="1"/>
          <p:nvPr/>
        </p:nvSpPr>
        <p:spPr>
          <a:xfrm>
            <a:off x="1488109" y="882711"/>
            <a:ext cx="9215782" cy="5693866"/>
          </a:xfrm>
          <a:prstGeom prst="rect">
            <a:avLst/>
          </a:prstGeom>
          <a:noFill/>
        </p:spPr>
        <p:txBody>
          <a:bodyPr wrap="square" rtlCol="0">
            <a:spAutoFit/>
          </a:bodyPr>
          <a:lstStyle/>
          <a:p>
            <a:pPr algn="just"/>
            <a:r>
              <a:rPr lang="es-ES" sz="2400" b="1" dirty="0"/>
              <a:t>MÉTODO EXPOSITIVO:  </a:t>
            </a:r>
            <a:r>
              <a:rPr lang="es-ES" sz="2400" dirty="0"/>
              <a:t>(</a:t>
            </a:r>
            <a:r>
              <a:rPr lang="es-ES" sz="2000" dirty="0"/>
              <a:t>Es uno de los más comunes en la capacitación)</a:t>
            </a:r>
          </a:p>
          <a:p>
            <a:pPr algn="just"/>
            <a:r>
              <a:rPr lang="es-ES" sz="2400" dirty="0"/>
              <a:t>Método de capacitación en la que el instructor comunica mediante palabras o materiales audiovisuales lo que los capacitados deben aprender; también se usa para presentar gran cantidad de información a un número de personas. </a:t>
            </a:r>
          </a:p>
          <a:p>
            <a:pPr algn="just"/>
            <a:endParaRPr lang="es-ES" sz="2400" b="1" dirty="0"/>
          </a:p>
          <a:p>
            <a:pPr algn="just"/>
            <a:r>
              <a:rPr lang="es-ES" sz="2400" b="1" dirty="0"/>
              <a:t>INSTRUCCIÓN PROGRAMADA: </a:t>
            </a:r>
            <a:r>
              <a:rPr lang="es-ES" sz="2400" dirty="0"/>
              <a:t>Método en el que se proporcionan materiales instruccionales por escrito o por computadora que refuerzan positivamente conforme el participante avanza en el programa a su propio ritmo.</a:t>
            </a:r>
          </a:p>
          <a:p>
            <a:pPr algn="just"/>
            <a:endParaRPr lang="es-ES" sz="2400" dirty="0"/>
          </a:p>
          <a:p>
            <a:pPr algn="just"/>
            <a:r>
              <a:rPr lang="es-ES" sz="2400" b="1" dirty="0"/>
              <a:t>PROGRAMACIÓN LINEAL:  </a:t>
            </a:r>
            <a:r>
              <a:rPr lang="es-ES" sz="2400" dirty="0"/>
              <a:t>Tipo de instrucción programada en la que todos los capacitados trabajan el mismo programa.</a:t>
            </a:r>
          </a:p>
          <a:p>
            <a:pPr algn="just"/>
            <a:endParaRPr lang="es-ES" dirty="0">
              <a:latin typeface="Arial Rounded MT Bold" pitchFamily="34" charset="0"/>
            </a:endParaRPr>
          </a:p>
          <a:p>
            <a:pPr algn="just"/>
            <a:r>
              <a:rPr lang="es-ES" dirty="0">
                <a:latin typeface="Arial Rounded MT Bold" pitchFamily="34" charset="0"/>
              </a:rPr>
              <a:t> </a:t>
            </a:r>
            <a:endParaRPr lang="es-ES" sz="1600" dirty="0">
              <a:latin typeface="Arial Rounded MT Bold" pitchFamily="34" charset="0"/>
            </a:endParaRPr>
          </a:p>
          <a:p>
            <a:pPr algn="just"/>
            <a:endParaRPr lang="es-ES" sz="1600" dirty="0">
              <a:latin typeface="Arial Rounded MT Bold"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58645" y="836713"/>
            <a:ext cx="10456607" cy="5016758"/>
          </a:xfrm>
          <a:prstGeom prst="rect">
            <a:avLst/>
          </a:prstGeom>
          <a:noFill/>
        </p:spPr>
        <p:txBody>
          <a:bodyPr wrap="square" rtlCol="0">
            <a:spAutoFit/>
          </a:bodyPr>
          <a:lstStyle/>
          <a:p>
            <a:pPr algn="just"/>
            <a:r>
              <a:rPr lang="es-ES" sz="2000" b="1" dirty="0"/>
              <a:t>PROGRAMACIÓN RAMIFICADA:</a:t>
            </a:r>
          </a:p>
          <a:p>
            <a:pPr algn="just"/>
            <a:r>
              <a:rPr lang="es-ES" sz="2000" dirty="0"/>
              <a:t>Tipo de instrucción programada que ofrece la oportunidad que cada capacitado practique el material con el que haya tenido dificultad la primera vez que se le presento.</a:t>
            </a:r>
          </a:p>
          <a:p>
            <a:pPr algn="just"/>
            <a:endParaRPr lang="es-ES" sz="2000" b="1" dirty="0"/>
          </a:p>
          <a:p>
            <a:pPr algn="just"/>
            <a:r>
              <a:rPr lang="es-ES" sz="2000" b="1" dirty="0"/>
              <a:t>SIMULADOR: </a:t>
            </a:r>
          </a:p>
          <a:p>
            <a:pPr algn="just"/>
            <a:r>
              <a:rPr lang="es-ES" sz="2000" dirty="0"/>
              <a:t>Herramienta de aprendizaje diseñada para reproducir las características importantes del mundo real de un escenario  de entrenamiento que produce aprendizaje y su transferencia al trabajo.   </a:t>
            </a:r>
          </a:p>
          <a:p>
            <a:pPr algn="just"/>
            <a:endParaRPr lang="es-ES" sz="2000" dirty="0"/>
          </a:p>
          <a:p>
            <a:pPr algn="just"/>
            <a:r>
              <a:rPr lang="es-ES" sz="2000" dirty="0"/>
              <a:t>Se proponen cuatro razones para el uso de simuladores:</a:t>
            </a:r>
          </a:p>
          <a:p>
            <a:pPr algn="just"/>
            <a:r>
              <a:rPr lang="es-ES" sz="2000" dirty="0"/>
              <a:t> </a:t>
            </a:r>
          </a:p>
          <a:p>
            <a:pPr algn="just">
              <a:buFont typeface="Arial" pitchFamily="34" charset="0"/>
              <a:buChar char="•"/>
            </a:pPr>
            <a:r>
              <a:rPr lang="es-ES" sz="2000" dirty="0"/>
              <a:t>Reproducción controlada</a:t>
            </a:r>
          </a:p>
          <a:p>
            <a:pPr algn="just">
              <a:buFont typeface="Arial" pitchFamily="34" charset="0"/>
              <a:buChar char="•"/>
            </a:pPr>
            <a:r>
              <a:rPr lang="es-ES" sz="2000" dirty="0"/>
              <a:t>Consideraciones de seguridad </a:t>
            </a:r>
          </a:p>
          <a:p>
            <a:pPr algn="just">
              <a:buFont typeface="Arial" pitchFamily="34" charset="0"/>
              <a:buChar char="•"/>
            </a:pPr>
            <a:r>
              <a:rPr lang="es-ES" sz="2000" dirty="0"/>
              <a:t>Consideraciones de aprendizaje</a:t>
            </a:r>
          </a:p>
          <a:p>
            <a:pPr algn="just">
              <a:buFont typeface="Arial" pitchFamily="34" charset="0"/>
              <a:buChar char="•"/>
            </a:pPr>
            <a:r>
              <a:rPr lang="es-ES" sz="2000" dirty="0"/>
              <a:t>Costo</a:t>
            </a:r>
          </a:p>
          <a:p>
            <a:pPr algn="just"/>
            <a:r>
              <a:rPr lang="es-ES" sz="2400" dirty="0"/>
              <a:t> </a:t>
            </a:r>
            <a:endParaRPr lang="es-ES" sz="2000" dirty="0"/>
          </a:p>
          <a:p>
            <a:pPr algn="just"/>
            <a:endParaRPr lang="es-ES" sz="1600" dirty="0">
              <a:latin typeface="Arial Rounded MT Bold" pitchFamily="34" charset="0"/>
            </a:endParaRPr>
          </a:p>
        </p:txBody>
      </p:sp>
      <p:pic>
        <p:nvPicPr>
          <p:cNvPr id="6" name="Picture 2" descr="Resultado de imagen para capacitacion de simuladores"/>
          <p:cNvPicPr>
            <a:picLocks noChangeAspect="1" noChangeArrowheads="1"/>
          </p:cNvPicPr>
          <p:nvPr/>
        </p:nvPicPr>
        <p:blipFill>
          <a:blip r:embed="rId2" cstate="print"/>
          <a:srcRect/>
          <a:stretch>
            <a:fillRect/>
          </a:stretch>
        </p:blipFill>
        <p:spPr bwMode="auto">
          <a:xfrm>
            <a:off x="7594277" y="3688111"/>
            <a:ext cx="2360610" cy="176455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476672"/>
            <a:ext cx="8458200" cy="1080120"/>
          </a:xfrm>
        </p:spPr>
        <p:txBody>
          <a:bodyPr>
            <a:noAutofit/>
          </a:bodyPr>
          <a:lstStyle/>
          <a:p>
            <a:pPr algn="ctr"/>
            <a:r>
              <a:rPr lang="es-ES" sz="3600" b="1" dirty="0">
                <a:solidFill>
                  <a:schemeClr val="bg1"/>
                </a:solidFill>
              </a:rPr>
              <a:t>APRENDIZAJE A DISTANCIA Y CAPACITACIÓN POR COMPUTADORA</a:t>
            </a:r>
          </a:p>
        </p:txBody>
      </p:sp>
      <p:sp>
        <p:nvSpPr>
          <p:cNvPr id="4" name="3 CuadroTexto"/>
          <p:cNvSpPr txBox="1"/>
          <p:nvPr/>
        </p:nvSpPr>
        <p:spPr>
          <a:xfrm>
            <a:off x="781665" y="1016732"/>
            <a:ext cx="6442131" cy="4801314"/>
          </a:xfrm>
          <a:prstGeom prst="rect">
            <a:avLst/>
          </a:prstGeom>
          <a:noFill/>
        </p:spPr>
        <p:txBody>
          <a:bodyPr wrap="square" rtlCol="0">
            <a:spAutoFit/>
          </a:bodyPr>
          <a:lstStyle/>
          <a:p>
            <a:pPr algn="just"/>
            <a:r>
              <a:rPr lang="es-ES" sz="2400" b="1" dirty="0"/>
              <a:t>APRENDIZAJE A DISTANCIA: </a:t>
            </a:r>
          </a:p>
          <a:p>
            <a:pPr algn="just"/>
            <a:r>
              <a:rPr lang="es-ES" sz="2400" dirty="0"/>
              <a:t>Propuesta que permite a los capacitandos interactuar y comunicarse con el instructor mediante enlaces de audio y video (televisión, computadora o radio) que facilitan el aprendizaje  desde un lugar distante. </a:t>
            </a:r>
          </a:p>
          <a:p>
            <a:pPr algn="just"/>
            <a:endParaRPr lang="es-ES" sz="2400" b="1" dirty="0"/>
          </a:p>
          <a:p>
            <a:pPr algn="just"/>
            <a:r>
              <a:rPr lang="es-ES" sz="2400" b="1" dirty="0"/>
              <a:t>CAPACITACIÓN POR COMPUTADORA: </a:t>
            </a:r>
          </a:p>
          <a:p>
            <a:pPr algn="just"/>
            <a:r>
              <a:rPr lang="es-ES" sz="2400" dirty="0"/>
              <a:t>Incluye textos, gráficas y/o animaciones presentados vía computadora con el propósito expreso de enseñar conocimiento y habilidades relacionados con el puesto.  </a:t>
            </a:r>
          </a:p>
          <a:p>
            <a:pPr marL="285750" indent="-285750" algn="just">
              <a:buFont typeface="Arial" panose="020B0604020202020204" pitchFamily="34" charset="0"/>
              <a:buChar char="•"/>
            </a:pPr>
            <a:endParaRPr lang="es-ES" dirty="0">
              <a:latin typeface="Arial Rounded MT Bold" pitchFamily="34" charset="0"/>
            </a:endParaRPr>
          </a:p>
        </p:txBody>
      </p:sp>
      <p:pic>
        <p:nvPicPr>
          <p:cNvPr id="1026" name="Picture 2" descr="Resultado de imagen para capacitacion por computa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621" y="1275469"/>
            <a:ext cx="3873907" cy="3473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GT" sz="4800" dirty="0"/>
          </a:p>
        </p:txBody>
      </p:sp>
      <p:sp>
        <p:nvSpPr>
          <p:cNvPr id="3" name="2 Marcador de contenido"/>
          <p:cNvSpPr>
            <a:spLocks noGrp="1"/>
          </p:cNvSpPr>
          <p:nvPr>
            <p:ph idx="1"/>
          </p:nvPr>
        </p:nvSpPr>
        <p:spPr/>
        <p:txBody>
          <a:bodyPr/>
          <a:lstStyle/>
          <a:p>
            <a:pPr marL="0" indent="0" algn="just">
              <a:spcAft>
                <a:spcPts val="1000"/>
              </a:spcAft>
              <a:buNone/>
            </a:pPr>
            <a:r>
              <a:rPr lang="es-GT" sz="3200" dirty="0">
                <a:latin typeface="Calibri" panose="020F0502020204030204" pitchFamily="34" charset="0"/>
                <a:ea typeface="Calibri"/>
                <a:cs typeface="Calibri" panose="020F0502020204030204" pitchFamily="34" charset="0"/>
              </a:rPr>
              <a:t>Es el proceso que orienta la estructuración y desarrollo de planes y programas para el establecimiento y fortalecimientos de conocimientos, habilidades o actitudes en los participantes de una organización, a fin de contribuir en el logro de los objetivos de la misma</a:t>
            </a:r>
            <a:r>
              <a:rPr lang="es-GT" dirty="0">
                <a:latin typeface="Calibri" panose="020F0502020204030204" pitchFamily="34" charset="0"/>
                <a:ea typeface="Calibri"/>
                <a:cs typeface="Calibri" panose="020F0502020204030204" pitchFamily="34" charset="0"/>
              </a:rPr>
              <a:t>.</a:t>
            </a:r>
            <a:r>
              <a:rPr lang="es-GT" dirty="0">
                <a:latin typeface="Calibri" panose="020F0502020204030204" pitchFamily="34" charset="0"/>
                <a:ea typeface="Times New Roman"/>
                <a:cs typeface="Calibri" panose="020F0502020204030204" pitchFamily="34" charset="0"/>
              </a:rPr>
              <a:t> </a:t>
            </a:r>
            <a:endParaRPr lang="es-GT" sz="1800" dirty="0">
              <a:latin typeface="Calibri" panose="020F0502020204030204" pitchFamily="34" charset="0"/>
              <a:ea typeface="Calibri"/>
              <a:cs typeface="Calibri" panose="020F0502020204030204" pitchFamily="34" charset="0"/>
            </a:endParaRPr>
          </a:p>
          <a:p>
            <a:endParaRPr lang="es-GT" dirty="0"/>
          </a:p>
        </p:txBody>
      </p:sp>
    </p:spTree>
    <p:extLst>
      <p:ext uri="{BB962C8B-B14F-4D97-AF65-F5344CB8AC3E}">
        <p14:creationId xmlns:p14="http://schemas.microsoft.com/office/powerpoint/2010/main" val="243373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476672"/>
            <a:ext cx="8458200" cy="1080120"/>
          </a:xfrm>
        </p:spPr>
        <p:txBody>
          <a:bodyPr>
            <a:noAutofit/>
          </a:bodyPr>
          <a:lstStyle/>
          <a:p>
            <a:pPr algn="ctr"/>
            <a:r>
              <a:rPr lang="es-ES" sz="3600" b="1" dirty="0">
                <a:solidFill>
                  <a:schemeClr val="bg1"/>
                </a:solidFill>
              </a:rPr>
              <a:t>CAPACITACIÓN DEL </a:t>
            </a:r>
          </a:p>
          <a:p>
            <a:pPr algn="ctr"/>
            <a:r>
              <a:rPr lang="es-ES" sz="3600" b="1" dirty="0">
                <a:solidFill>
                  <a:schemeClr val="bg1"/>
                </a:solidFill>
              </a:rPr>
              <a:t>“PENSAMIENTO CRÍTICO”</a:t>
            </a:r>
          </a:p>
          <a:p>
            <a:pPr algn="ctr"/>
            <a:endParaRPr lang="es-ES" sz="3600" dirty="0">
              <a:solidFill>
                <a:schemeClr val="bg1"/>
              </a:solidFill>
            </a:endParaRPr>
          </a:p>
        </p:txBody>
      </p:sp>
      <p:sp>
        <p:nvSpPr>
          <p:cNvPr id="4" name="3 CuadroTexto"/>
          <p:cNvSpPr txBox="1"/>
          <p:nvPr/>
        </p:nvSpPr>
        <p:spPr>
          <a:xfrm>
            <a:off x="945567" y="1556792"/>
            <a:ext cx="5759761" cy="3046988"/>
          </a:xfrm>
          <a:prstGeom prst="rect">
            <a:avLst/>
          </a:prstGeom>
          <a:noFill/>
        </p:spPr>
        <p:txBody>
          <a:bodyPr wrap="square" rtlCol="0">
            <a:spAutoFit/>
          </a:bodyPr>
          <a:lstStyle/>
          <a:p>
            <a:pPr algn="just"/>
            <a:r>
              <a:rPr lang="es-ES" sz="2400" b="1" dirty="0"/>
              <a:t>HABILIDAD DE PENSAMIENTO CRÍTICO: </a:t>
            </a:r>
          </a:p>
          <a:p>
            <a:pPr algn="just"/>
            <a:r>
              <a:rPr lang="es-ES" sz="2400" dirty="0"/>
              <a:t>Requieren la participación activa en la aplicación de los principios en discusión.</a:t>
            </a:r>
          </a:p>
          <a:p>
            <a:pPr algn="just"/>
            <a:endParaRPr lang="es-ES" sz="2400" dirty="0"/>
          </a:p>
          <a:p>
            <a:pPr algn="just"/>
            <a:r>
              <a:rPr lang="es-ES" sz="2400" dirty="0"/>
              <a:t>Siempre que los trabajadores se enfrenten  con aspectos complejos, decisiones difíciles  y problemas mal definidos, se beneficiaran con las habilidades de pensamiento crítico.</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9035" y="1556792"/>
            <a:ext cx="36004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a:extLst>
              <a:ext uri="{FF2B5EF4-FFF2-40B4-BE49-F238E27FC236}">
                <a16:creationId xmlns:a16="http://schemas.microsoft.com/office/drawing/2014/main" id="{1021250F-3238-450A-8E47-9FA0E7386A78}"/>
              </a:ext>
            </a:extLst>
          </p:cNvPr>
          <p:cNvSpPr>
            <a:spLocks noGrp="1"/>
          </p:cNvSpPr>
          <p:nvPr>
            <p:ph type="ctrTitle"/>
          </p:nvPr>
        </p:nvSpPr>
        <p:spPr/>
        <p:txBody>
          <a:bodyPr>
            <a:noAutofit/>
          </a:bodyPr>
          <a:lstStyle/>
          <a:p>
            <a:pPr algn="ctr"/>
            <a:r>
              <a:rPr lang="es-ES" sz="5400" dirty="0"/>
              <a:t>TRANFERENCIA DE LA CAPACITACIÓN</a:t>
            </a:r>
          </a:p>
        </p:txBody>
      </p:sp>
      <p:sp>
        <p:nvSpPr>
          <p:cNvPr id="5" name="Subtítulo 4">
            <a:extLst>
              <a:ext uri="{FF2B5EF4-FFF2-40B4-BE49-F238E27FC236}">
                <a16:creationId xmlns:a16="http://schemas.microsoft.com/office/drawing/2014/main" id="{FA22E91D-E8D6-49D4-BFE3-40967F125E43}"/>
              </a:ext>
            </a:extLst>
          </p:cNvPr>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323894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62396" y="1058175"/>
            <a:ext cx="7488832" cy="3877985"/>
          </a:xfrm>
          <a:prstGeom prst="rect">
            <a:avLst/>
          </a:prstGeom>
          <a:noFill/>
        </p:spPr>
        <p:txBody>
          <a:bodyPr wrap="square" rtlCol="0">
            <a:spAutoFit/>
          </a:bodyPr>
          <a:lstStyle/>
          <a:p>
            <a:pPr algn="just"/>
            <a:r>
              <a:rPr lang="es-ES" sz="2400" dirty="0"/>
              <a:t>Grado en el que los capacitandos aplican a su trabajo el conocimiento,  las habilidades y las oportunidades que obtuvieron durante la capacitación.</a:t>
            </a:r>
          </a:p>
          <a:p>
            <a:pPr algn="just"/>
            <a:endParaRPr lang="es-ES" sz="2400" dirty="0"/>
          </a:p>
          <a:p>
            <a:pPr algn="just"/>
            <a:r>
              <a:rPr lang="es-ES" sz="2400" b="1" dirty="0"/>
              <a:t>TRANFERENCIA DEL CLIMA DE  CAPACITACIÓN:  </a:t>
            </a:r>
          </a:p>
          <a:p>
            <a:pPr algn="just"/>
            <a:r>
              <a:rPr lang="es-ES" sz="2400" dirty="0"/>
              <a:t>Características del escenario que inhiben o facilitan la transferencia al trabajo de lo que se aprendió durante la capacitación. </a:t>
            </a:r>
          </a:p>
          <a:p>
            <a:pPr algn="just"/>
            <a:endParaRPr lang="es-ES" dirty="0">
              <a:latin typeface="Arial Rounded MT Bold" pitchFamily="34" charset="0"/>
            </a:endParaRPr>
          </a:p>
          <a:p>
            <a:pPr marL="285750" indent="-285750" algn="just">
              <a:buFont typeface="Arial" panose="020B0604020202020204" pitchFamily="34" charset="0"/>
              <a:buChar char="•"/>
            </a:pPr>
            <a:endParaRPr lang="es-ES" dirty="0">
              <a:latin typeface="Arial Rounded MT Bold" pitchFamily="34" charset="0"/>
            </a:endParaRPr>
          </a:p>
          <a:p>
            <a:pPr marL="285750" indent="-285750" algn="just">
              <a:buFont typeface="Arial" panose="020B0604020202020204" pitchFamily="34" charset="0"/>
              <a:buChar char="•"/>
            </a:pPr>
            <a:endParaRPr lang="es-ES" dirty="0">
              <a:latin typeface="Arial Rounded MT Bold"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553" y="4064065"/>
            <a:ext cx="4656558" cy="2793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847528" y="476672"/>
            <a:ext cx="8458200" cy="1080120"/>
          </a:xfrm>
        </p:spPr>
        <p:txBody>
          <a:bodyPr>
            <a:noAutofit/>
          </a:bodyPr>
          <a:lstStyle/>
          <a:p>
            <a:pPr algn="ctr"/>
            <a:r>
              <a:rPr lang="es-ES" sz="2800" b="1" dirty="0">
                <a:solidFill>
                  <a:schemeClr val="bg1"/>
                </a:solidFill>
              </a:rPr>
              <a:t>CARACTERISTICAS DE LA TRANFERENCIA POSITIVA DEL CLIMA DE LA CAPACITACIÓN </a:t>
            </a:r>
          </a:p>
        </p:txBody>
      </p:sp>
      <p:sp>
        <p:nvSpPr>
          <p:cNvPr id="4" name="3 CuadroTexto"/>
          <p:cNvSpPr txBox="1"/>
          <p:nvPr/>
        </p:nvSpPr>
        <p:spPr>
          <a:xfrm>
            <a:off x="981060" y="745632"/>
            <a:ext cx="10191135" cy="5816977"/>
          </a:xfrm>
          <a:prstGeom prst="rect">
            <a:avLst/>
          </a:prstGeom>
          <a:noFill/>
        </p:spPr>
        <p:txBody>
          <a:bodyPr wrap="square" rtlCol="0">
            <a:spAutoFit/>
          </a:bodyPr>
          <a:lstStyle/>
          <a:p>
            <a:pPr marL="285750" indent="-285750" algn="just">
              <a:buFont typeface="Arial" panose="020B0604020202020204" pitchFamily="34" charset="0"/>
              <a:buChar char="•"/>
            </a:pPr>
            <a:r>
              <a:rPr lang="es-ES" sz="2400" dirty="0"/>
              <a:t>Socialización inicial que indica la importancia de la capacitación.</a:t>
            </a:r>
          </a:p>
          <a:p>
            <a:pPr algn="just"/>
            <a:endParaRPr lang="es-ES" sz="2400" dirty="0"/>
          </a:p>
          <a:p>
            <a:pPr marL="285750" indent="-285750" algn="just">
              <a:buFont typeface="Arial" panose="020B0604020202020204" pitchFamily="34" charset="0"/>
              <a:buChar char="•"/>
            </a:pPr>
            <a:r>
              <a:rPr lang="es-ES" sz="2400" dirty="0"/>
              <a:t>Cultura de aprendizaje continuo.</a:t>
            </a:r>
          </a:p>
          <a:p>
            <a:pPr algn="just"/>
            <a:endParaRPr lang="es-ES" sz="2400" dirty="0"/>
          </a:p>
          <a:p>
            <a:pPr marL="285750" indent="-285750" algn="just">
              <a:buFont typeface="Arial" panose="020B0604020202020204" pitchFamily="34" charset="0"/>
              <a:buChar char="•"/>
            </a:pPr>
            <a:r>
              <a:rPr lang="es-ES" sz="2400" dirty="0"/>
              <a:t>Apoyo adecuado a pares y supervisores. </a:t>
            </a:r>
          </a:p>
          <a:p>
            <a:pPr algn="just"/>
            <a:endParaRPr lang="es-ES" sz="2400" dirty="0"/>
          </a:p>
          <a:p>
            <a:pPr marL="285750" indent="-285750" algn="just">
              <a:buFont typeface="Arial" panose="020B0604020202020204" pitchFamily="34" charset="0"/>
              <a:buChar char="•"/>
            </a:pPr>
            <a:r>
              <a:rPr lang="es-ES" sz="2400" dirty="0"/>
              <a:t>Oportunidad de usar las habilidades aprendidas.</a:t>
            </a:r>
          </a:p>
          <a:p>
            <a:pPr algn="just"/>
            <a:endParaRPr lang="es-ES" sz="2400" dirty="0"/>
          </a:p>
          <a:p>
            <a:pPr marL="285750" indent="-285750" algn="just">
              <a:buFont typeface="Arial" panose="020B0604020202020204" pitchFamily="34" charset="0"/>
              <a:buChar char="•"/>
            </a:pPr>
            <a:r>
              <a:rPr lang="es-ES" sz="2400" dirty="0"/>
              <a:t>Acceso a equipo y recurso esenciales para la transferencia del entrenamiento.</a:t>
            </a:r>
          </a:p>
          <a:p>
            <a:pPr marL="285750" indent="-285750" algn="just">
              <a:buFont typeface="Arial" panose="020B0604020202020204" pitchFamily="34" charset="0"/>
              <a:buChar char="•"/>
            </a:pPr>
            <a:endParaRPr lang="es-ES" sz="2400" dirty="0"/>
          </a:p>
          <a:p>
            <a:pPr marL="285750" indent="-285750" algn="just">
              <a:buFont typeface="Arial" panose="020B0604020202020204" pitchFamily="34" charset="0"/>
              <a:buChar char="•"/>
            </a:pPr>
            <a:r>
              <a:rPr lang="es-ES" sz="2400" dirty="0"/>
              <a:t>Condiciones de trabajo adecuadas</a:t>
            </a:r>
          </a:p>
          <a:p>
            <a:pPr algn="just"/>
            <a:endParaRPr lang="es-ES" sz="2400" dirty="0"/>
          </a:p>
          <a:p>
            <a:pPr marL="285750" indent="-285750" algn="just">
              <a:buFont typeface="Arial" panose="020B0604020202020204" pitchFamily="34" charset="0"/>
              <a:buChar char="•"/>
            </a:pPr>
            <a:r>
              <a:rPr lang="es-ES" sz="2400" dirty="0"/>
              <a:t>Realimentación regular y reforzamiento positivo ante la mejora del desempeño. </a:t>
            </a:r>
          </a:p>
          <a:p>
            <a:pPr marL="285750" indent="-285750" algn="just">
              <a:buFont typeface="Arial" panose="020B0604020202020204" pitchFamily="34" charset="0"/>
              <a:buChar char="•"/>
            </a:pPr>
            <a:endParaRPr lang="es-ES" dirty="0">
              <a:latin typeface="Arial Rounded MT Bold" pitchFamily="34" charset="0"/>
            </a:endParaRPr>
          </a:p>
          <a:p>
            <a:pPr marL="285750" indent="-285750" algn="just">
              <a:buFont typeface="Arial" panose="020B0604020202020204" pitchFamily="34" charset="0"/>
              <a:buChar char="•"/>
            </a:pPr>
            <a:endParaRPr lang="es-ES" dirty="0">
              <a:latin typeface="Arial Rounded MT Bold" pitchFamily="34" charset="0"/>
            </a:endParaRPr>
          </a:p>
        </p:txBody>
      </p:sp>
    </p:spTree>
    <p:extLst>
      <p:ext uri="{BB962C8B-B14F-4D97-AF65-F5344CB8AC3E}">
        <p14:creationId xmlns:p14="http://schemas.microsoft.com/office/powerpoint/2010/main" val="2763454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3B3DC6-B714-4ABD-AFEF-93CAB0757B27}"/>
              </a:ext>
            </a:extLst>
          </p:cNvPr>
          <p:cNvSpPr>
            <a:spLocks noGrp="1"/>
          </p:cNvSpPr>
          <p:nvPr>
            <p:ph type="ctrTitle"/>
          </p:nvPr>
        </p:nvSpPr>
        <p:spPr>
          <a:xfrm>
            <a:off x="4419136" y="1020871"/>
            <a:ext cx="6960759" cy="2849671"/>
          </a:xfrm>
        </p:spPr>
        <p:txBody>
          <a:bodyPr>
            <a:normAutofit/>
          </a:bodyPr>
          <a:lstStyle/>
          <a:p>
            <a:pPr algn="l"/>
            <a:r>
              <a:rPr lang="es-GT" sz="6000" b="1" dirty="0">
                <a:solidFill>
                  <a:srgbClr val="FFFFFF"/>
                </a:solidFill>
              </a:rPr>
              <a:t>ENTRENAMIENTO</a:t>
            </a:r>
          </a:p>
        </p:txBody>
      </p:sp>
      <p:sp>
        <p:nvSpPr>
          <p:cNvPr id="3" name="Subtítulo 2">
            <a:extLst>
              <a:ext uri="{FF2B5EF4-FFF2-40B4-BE49-F238E27FC236}">
                <a16:creationId xmlns:a16="http://schemas.microsoft.com/office/drawing/2014/main" id="{106E5DD4-3D0D-4311-B02C-B846BE023065}"/>
              </a:ext>
            </a:extLst>
          </p:cNvPr>
          <p:cNvSpPr>
            <a:spLocks noGrp="1"/>
          </p:cNvSpPr>
          <p:nvPr>
            <p:ph type="subTitle" idx="1"/>
          </p:nvPr>
        </p:nvSpPr>
        <p:spPr>
          <a:xfrm>
            <a:off x="4548104" y="3962088"/>
            <a:ext cx="6112077" cy="1186108"/>
          </a:xfrm>
        </p:spPr>
        <p:txBody>
          <a:bodyPr>
            <a:normAutofit/>
          </a:bodyPr>
          <a:lstStyle/>
          <a:p>
            <a:pPr algn="l"/>
            <a:endParaRPr lang="es-GT">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28331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C739C-2544-4BCB-AF64-3466192BC64C}"/>
              </a:ext>
            </a:extLst>
          </p:cNvPr>
          <p:cNvSpPr>
            <a:spLocks noGrp="1"/>
          </p:cNvSpPr>
          <p:nvPr>
            <p:ph type="title"/>
          </p:nvPr>
        </p:nvSpPr>
        <p:spPr>
          <a:xfrm>
            <a:off x="677334" y="839789"/>
            <a:ext cx="8596668" cy="1320800"/>
          </a:xfrm>
        </p:spPr>
        <p:txBody>
          <a:bodyPr>
            <a:normAutofit/>
          </a:bodyPr>
          <a:lstStyle/>
          <a:p>
            <a:r>
              <a:rPr lang="es-419" dirty="0"/>
              <a:t>Preparación  </a:t>
            </a:r>
            <a:endParaRPr lang="es-GT" dirty="0"/>
          </a:p>
        </p:txBody>
      </p:sp>
      <p:sp>
        <p:nvSpPr>
          <p:cNvPr id="3" name="Marcador de contenido 2">
            <a:extLst>
              <a:ext uri="{FF2B5EF4-FFF2-40B4-BE49-F238E27FC236}">
                <a16:creationId xmlns:a16="http://schemas.microsoft.com/office/drawing/2014/main" id="{417F71E2-5B20-4A61-B78C-0BC499762E4F}"/>
              </a:ext>
            </a:extLst>
          </p:cNvPr>
          <p:cNvSpPr>
            <a:spLocks noGrp="1"/>
          </p:cNvSpPr>
          <p:nvPr>
            <p:ph idx="1"/>
          </p:nvPr>
        </p:nvSpPr>
        <p:spPr/>
        <p:txBody>
          <a:bodyPr>
            <a:normAutofit fontScale="92500" lnSpcReduction="20000"/>
          </a:bodyPr>
          <a:lstStyle/>
          <a:p>
            <a:r>
              <a:rPr lang="es-419" dirty="0"/>
              <a:t>Elaboración del plan de entrenamiento      </a:t>
            </a:r>
          </a:p>
          <a:p>
            <a:endParaRPr lang="es-419" dirty="0"/>
          </a:p>
          <a:p>
            <a:pPr marL="0" indent="0">
              <a:buNone/>
            </a:pPr>
            <a:r>
              <a:rPr lang="es-419" dirty="0"/>
              <a:t>        - Objetivos definidos </a:t>
            </a:r>
          </a:p>
          <a:p>
            <a:pPr marL="0" indent="0">
              <a:buNone/>
            </a:pPr>
            <a:r>
              <a:rPr lang="es-419" dirty="0"/>
              <a:t>        - Características esenciales </a:t>
            </a:r>
          </a:p>
          <a:p>
            <a:pPr marL="0" indent="0">
              <a:buNone/>
            </a:pPr>
            <a:r>
              <a:rPr lang="es-419" dirty="0"/>
              <a:t>        - Tareas a desempeñar </a:t>
            </a:r>
          </a:p>
          <a:p>
            <a:pPr marL="0" indent="0">
              <a:buNone/>
            </a:pPr>
            <a:r>
              <a:rPr lang="es-419" dirty="0"/>
              <a:t>        - Exigencias </a:t>
            </a:r>
          </a:p>
          <a:p>
            <a:pPr marL="0" indent="0">
              <a:buNone/>
            </a:pPr>
            <a:r>
              <a:rPr lang="es-419" dirty="0"/>
              <a:t>        - Tiempo </a:t>
            </a:r>
          </a:p>
          <a:p>
            <a:pPr marL="0" indent="0">
              <a:buNone/>
            </a:pPr>
            <a:r>
              <a:rPr lang="es-419" dirty="0"/>
              <a:t>        - Pasos </a:t>
            </a:r>
          </a:p>
          <a:p>
            <a:pPr marL="0" indent="0">
              <a:buNone/>
            </a:pPr>
            <a:endParaRPr lang="es-419" dirty="0"/>
          </a:p>
          <a:p>
            <a:pPr marL="0" indent="0">
              <a:buNone/>
            </a:pPr>
            <a:endParaRPr lang="es-419" dirty="0"/>
          </a:p>
          <a:p>
            <a:r>
              <a:rPr lang="es-419" dirty="0"/>
              <a:t>Preparación del material para el entrenamiento </a:t>
            </a:r>
          </a:p>
        </p:txBody>
      </p:sp>
    </p:spTree>
    <p:extLst>
      <p:ext uri="{BB962C8B-B14F-4D97-AF65-F5344CB8AC3E}">
        <p14:creationId xmlns:p14="http://schemas.microsoft.com/office/powerpoint/2010/main" val="2770849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F84D2-A141-A943-A45F-DBF428842FA8}"/>
              </a:ext>
            </a:extLst>
          </p:cNvPr>
          <p:cNvSpPr>
            <a:spLocks noGrp="1"/>
          </p:cNvSpPr>
          <p:nvPr>
            <p:ph type="title"/>
          </p:nvPr>
        </p:nvSpPr>
        <p:spPr/>
        <p:txBody>
          <a:bodyPr/>
          <a:lstStyle/>
          <a:p>
            <a:pPr algn="ctr"/>
            <a:r>
              <a:rPr lang="es-419" dirty="0"/>
              <a:t>Proceso de enseñanza-aprendizaje en el punto de trabajo </a:t>
            </a:r>
            <a:endParaRPr lang="es-GT" dirty="0"/>
          </a:p>
        </p:txBody>
      </p:sp>
      <p:sp>
        <p:nvSpPr>
          <p:cNvPr id="3" name="Marcador de contenido 2">
            <a:extLst>
              <a:ext uri="{FF2B5EF4-FFF2-40B4-BE49-F238E27FC236}">
                <a16:creationId xmlns:a16="http://schemas.microsoft.com/office/drawing/2014/main" id="{5F5BAEC4-F20F-FD48-BEA3-482E5CC476D4}"/>
              </a:ext>
            </a:extLst>
          </p:cNvPr>
          <p:cNvSpPr>
            <a:spLocks noGrp="1"/>
          </p:cNvSpPr>
          <p:nvPr>
            <p:ph idx="1"/>
          </p:nvPr>
        </p:nvSpPr>
        <p:spPr>
          <a:xfrm>
            <a:off x="677334" y="2160589"/>
            <a:ext cx="8596668" cy="3880773"/>
          </a:xfrm>
        </p:spPr>
        <p:txBody>
          <a:bodyPr/>
          <a:lstStyle/>
          <a:p>
            <a:endParaRPr lang="es-GT"/>
          </a:p>
        </p:txBody>
      </p:sp>
      <p:sp>
        <p:nvSpPr>
          <p:cNvPr id="4" name="Rectángulo: esquinas redondeadas 3">
            <a:extLst>
              <a:ext uri="{FF2B5EF4-FFF2-40B4-BE49-F238E27FC236}">
                <a16:creationId xmlns:a16="http://schemas.microsoft.com/office/drawing/2014/main" id="{17A79B7A-2CC7-AA44-93E6-CA01C0691C8C}"/>
              </a:ext>
            </a:extLst>
          </p:cNvPr>
          <p:cNvSpPr/>
          <p:nvPr/>
        </p:nvSpPr>
        <p:spPr>
          <a:xfrm>
            <a:off x="677334" y="2160589"/>
            <a:ext cx="1436008" cy="1436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INDAGACIÓN </a:t>
            </a:r>
            <a:endParaRPr lang="es-GT" dirty="0"/>
          </a:p>
        </p:txBody>
      </p:sp>
      <p:sp>
        <p:nvSpPr>
          <p:cNvPr id="6" name="Rectángulo: esquinas redondeadas 5">
            <a:extLst>
              <a:ext uri="{FF2B5EF4-FFF2-40B4-BE49-F238E27FC236}">
                <a16:creationId xmlns:a16="http://schemas.microsoft.com/office/drawing/2014/main" id="{5CE903FA-13A2-3949-B9FD-F17BC1E7A8EE}"/>
              </a:ext>
            </a:extLst>
          </p:cNvPr>
          <p:cNvSpPr/>
          <p:nvPr/>
        </p:nvSpPr>
        <p:spPr>
          <a:xfrm>
            <a:off x="4262260" y="2218080"/>
            <a:ext cx="1436008" cy="1436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DEMOSTRACIÓN </a:t>
            </a:r>
          </a:p>
        </p:txBody>
      </p:sp>
      <p:sp>
        <p:nvSpPr>
          <p:cNvPr id="8" name="Rectángulo: esquinas redondeadas 7">
            <a:extLst>
              <a:ext uri="{FF2B5EF4-FFF2-40B4-BE49-F238E27FC236}">
                <a16:creationId xmlns:a16="http://schemas.microsoft.com/office/drawing/2014/main" id="{1FA9F1B4-3A28-1D45-8404-463DBC4ECC00}"/>
              </a:ext>
            </a:extLst>
          </p:cNvPr>
          <p:cNvSpPr/>
          <p:nvPr/>
        </p:nvSpPr>
        <p:spPr>
          <a:xfrm>
            <a:off x="7847187" y="2160589"/>
            <a:ext cx="1436008" cy="1436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ENSAYO</a:t>
            </a:r>
            <a:endParaRPr lang="es-GT" dirty="0"/>
          </a:p>
        </p:txBody>
      </p:sp>
      <p:sp>
        <p:nvSpPr>
          <p:cNvPr id="10" name="Rectángulo: esquinas redondeadas 9">
            <a:extLst>
              <a:ext uri="{FF2B5EF4-FFF2-40B4-BE49-F238E27FC236}">
                <a16:creationId xmlns:a16="http://schemas.microsoft.com/office/drawing/2014/main" id="{1A84243F-2E40-BA49-9FC3-8164CE4A8870}"/>
              </a:ext>
            </a:extLst>
          </p:cNvPr>
          <p:cNvSpPr/>
          <p:nvPr/>
        </p:nvSpPr>
        <p:spPr>
          <a:xfrm>
            <a:off x="2478142" y="4559997"/>
            <a:ext cx="1436008" cy="1436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PARTICIPACIÓN </a:t>
            </a:r>
            <a:endParaRPr lang="es-GT" dirty="0"/>
          </a:p>
        </p:txBody>
      </p:sp>
      <p:sp>
        <p:nvSpPr>
          <p:cNvPr id="12" name="Rectángulo: esquinas redondeadas 11">
            <a:extLst>
              <a:ext uri="{FF2B5EF4-FFF2-40B4-BE49-F238E27FC236}">
                <a16:creationId xmlns:a16="http://schemas.microsoft.com/office/drawing/2014/main" id="{49771830-8E1B-5545-92FC-84CD01C40EBC}"/>
              </a:ext>
            </a:extLst>
          </p:cNvPr>
          <p:cNvSpPr/>
          <p:nvPr/>
        </p:nvSpPr>
        <p:spPr>
          <a:xfrm>
            <a:off x="6096000" y="4605354"/>
            <a:ext cx="1436008" cy="143600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dirty="0"/>
              <a:t>SEGUIMIENTO</a:t>
            </a:r>
            <a:endParaRPr lang="es-GT" dirty="0"/>
          </a:p>
        </p:txBody>
      </p:sp>
      <p:cxnSp>
        <p:nvCxnSpPr>
          <p:cNvPr id="14" name="Conector recto de flecha 13">
            <a:extLst>
              <a:ext uri="{FF2B5EF4-FFF2-40B4-BE49-F238E27FC236}">
                <a16:creationId xmlns:a16="http://schemas.microsoft.com/office/drawing/2014/main" id="{434B7FE1-1F83-C14F-94C0-F853308575D7}"/>
              </a:ext>
            </a:extLst>
          </p:cNvPr>
          <p:cNvCxnSpPr>
            <a:cxnSpLocks/>
          </p:cNvCxnSpPr>
          <p:nvPr/>
        </p:nvCxnSpPr>
        <p:spPr>
          <a:xfrm>
            <a:off x="2113342" y="2819894"/>
            <a:ext cx="1938563" cy="1161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Conector recto de flecha 21">
            <a:extLst>
              <a:ext uri="{FF2B5EF4-FFF2-40B4-BE49-F238E27FC236}">
                <a16:creationId xmlns:a16="http://schemas.microsoft.com/office/drawing/2014/main" id="{CB0B363A-491B-014F-8F7C-AC3BC27E69AA}"/>
              </a:ext>
            </a:extLst>
          </p:cNvPr>
          <p:cNvCxnSpPr>
            <a:cxnSpLocks/>
          </p:cNvCxnSpPr>
          <p:nvPr/>
        </p:nvCxnSpPr>
        <p:spPr>
          <a:xfrm>
            <a:off x="5698268" y="2936084"/>
            <a:ext cx="1938563" cy="1161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Conector recto de flecha 23">
            <a:extLst>
              <a:ext uri="{FF2B5EF4-FFF2-40B4-BE49-F238E27FC236}">
                <a16:creationId xmlns:a16="http://schemas.microsoft.com/office/drawing/2014/main" id="{B3D9E9F1-BEFE-4F41-A735-53315E45CEC6}"/>
              </a:ext>
            </a:extLst>
          </p:cNvPr>
          <p:cNvCxnSpPr>
            <a:cxnSpLocks/>
          </p:cNvCxnSpPr>
          <p:nvPr/>
        </p:nvCxnSpPr>
        <p:spPr>
          <a:xfrm flipH="1">
            <a:off x="7636831" y="3596597"/>
            <a:ext cx="1525313" cy="100875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Conector recto de flecha 35">
            <a:extLst>
              <a:ext uri="{FF2B5EF4-FFF2-40B4-BE49-F238E27FC236}">
                <a16:creationId xmlns:a16="http://schemas.microsoft.com/office/drawing/2014/main" id="{2A3A4D50-24B8-BF43-AAF4-649C34A6D62E}"/>
              </a:ext>
            </a:extLst>
          </p:cNvPr>
          <p:cNvCxnSpPr>
            <a:cxnSpLocks/>
          </p:cNvCxnSpPr>
          <p:nvPr/>
        </p:nvCxnSpPr>
        <p:spPr>
          <a:xfrm flipH="1" flipV="1">
            <a:off x="4175600" y="5179000"/>
            <a:ext cx="1920400" cy="2887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3777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3CD1F-2D9D-044F-B61B-1D5E3882C2B0}"/>
              </a:ext>
            </a:extLst>
          </p:cNvPr>
          <p:cNvSpPr>
            <a:spLocks noGrp="1"/>
          </p:cNvSpPr>
          <p:nvPr>
            <p:ph type="title"/>
          </p:nvPr>
        </p:nvSpPr>
        <p:spPr/>
        <p:txBody>
          <a:bodyPr/>
          <a:lstStyle/>
          <a:p>
            <a:pPr algn="ctr"/>
            <a:r>
              <a:rPr lang="es-419" dirty="0"/>
              <a:t>Mediante el entrenamiento se logran cuatro cambios</a:t>
            </a:r>
            <a:endParaRPr lang="es-GT" dirty="0"/>
          </a:p>
        </p:txBody>
      </p:sp>
      <p:sp>
        <p:nvSpPr>
          <p:cNvPr id="3" name="Marcador de contenido 2">
            <a:extLst>
              <a:ext uri="{FF2B5EF4-FFF2-40B4-BE49-F238E27FC236}">
                <a16:creationId xmlns:a16="http://schemas.microsoft.com/office/drawing/2014/main" id="{4F4C66FC-B9EA-BC4A-BE45-86C4701A7300}"/>
              </a:ext>
            </a:extLst>
          </p:cNvPr>
          <p:cNvSpPr>
            <a:spLocks noGrp="1"/>
          </p:cNvSpPr>
          <p:nvPr>
            <p:ph idx="1"/>
          </p:nvPr>
        </p:nvSpPr>
        <p:spPr/>
        <p:txBody>
          <a:bodyPr/>
          <a:lstStyle/>
          <a:p>
            <a:r>
              <a:rPr lang="es-419" dirty="0"/>
              <a:t>Transmisión de información – aumenta el conocimiento de las personas </a:t>
            </a:r>
          </a:p>
          <a:p>
            <a:r>
              <a:rPr lang="es-419" dirty="0"/>
              <a:t>Desarrollo de las habilidades – mejora habilidades y destrezas </a:t>
            </a:r>
          </a:p>
          <a:p>
            <a:r>
              <a:rPr lang="es-419" dirty="0"/>
              <a:t>Desarrollo de actitudes – modifica comportamiento </a:t>
            </a:r>
          </a:p>
          <a:p>
            <a:r>
              <a:rPr lang="es-419"/>
              <a:t>Desarrollo de conceptos – eleva el nivel de abstracción </a:t>
            </a:r>
            <a:endParaRPr lang="es-GT"/>
          </a:p>
        </p:txBody>
      </p:sp>
    </p:spTree>
    <p:extLst>
      <p:ext uri="{BB962C8B-B14F-4D97-AF65-F5344CB8AC3E}">
        <p14:creationId xmlns:p14="http://schemas.microsoft.com/office/powerpoint/2010/main" val="420752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796413"/>
            <a:ext cx="10515600" cy="5380550"/>
          </a:xfrm>
        </p:spPr>
        <p:txBody>
          <a:bodyPr>
            <a:normAutofit/>
          </a:bodyPr>
          <a:lstStyle/>
          <a:p>
            <a:pPr marL="0" indent="0" algn="just">
              <a:lnSpc>
                <a:spcPct val="110000"/>
              </a:lnSpc>
              <a:spcAft>
                <a:spcPts val="1000"/>
              </a:spcAft>
              <a:buNone/>
            </a:pPr>
            <a:r>
              <a:rPr lang="es-GT" sz="2400" dirty="0">
                <a:latin typeface="Calibri"/>
                <a:ea typeface="Calibri"/>
                <a:cs typeface="Times New Roman"/>
              </a:rPr>
              <a:t>El primer paso consiste en determinar qué resultados se desean obtener al aplicar un programa de mejora. Normalmente, estos programas están vinculados a un objetivo específico de la organización que puede afectar a un determinado empleado, unidad, departamento o incluso a la totalidad de la organización.</a:t>
            </a:r>
          </a:p>
          <a:p>
            <a:pPr marL="0" indent="0" algn="just">
              <a:lnSpc>
                <a:spcPct val="110000"/>
              </a:lnSpc>
              <a:buNone/>
            </a:pPr>
            <a:r>
              <a:rPr lang="es-GT" sz="2400" dirty="0">
                <a:latin typeface="Calibri"/>
                <a:ea typeface="Calibri"/>
                <a:cs typeface="Times New Roman"/>
              </a:rPr>
              <a:t>Conocer bien a los empleados es vital para poder asignarles tareas y responsabilidades de la forma más eficiente que ayuden a conseguir los resultados deseados. Recabar información sobre ellos y sus competencias se puede hacer mediante entrevistas, sesiones en grupo, encuestas, </a:t>
            </a:r>
            <a:r>
              <a:rPr lang="es-GT" sz="2400" dirty="0" err="1">
                <a:latin typeface="Calibri"/>
                <a:ea typeface="Calibri"/>
                <a:cs typeface="Times New Roman"/>
              </a:rPr>
              <a:t>etc</a:t>
            </a:r>
            <a:endParaRPr lang="es-GT" sz="2400" dirty="0"/>
          </a:p>
        </p:txBody>
      </p:sp>
    </p:spTree>
    <p:extLst>
      <p:ext uri="{BB962C8B-B14F-4D97-AF65-F5344CB8AC3E}">
        <p14:creationId xmlns:p14="http://schemas.microsoft.com/office/powerpoint/2010/main" val="265901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B9A572F-D576-4D9B-979E-3537135D29E2}"/>
              </a:ext>
            </a:extLst>
          </p:cNvPr>
          <p:cNvSpPr>
            <a:spLocks noGrp="1"/>
          </p:cNvSpPr>
          <p:nvPr>
            <p:ph type="ctrTitle"/>
          </p:nvPr>
        </p:nvSpPr>
        <p:spPr/>
        <p:txBody>
          <a:bodyPr/>
          <a:lstStyle/>
          <a:p>
            <a:r>
              <a:rPr lang="es-GT" dirty="0">
                <a:latin typeface="Calibri Light" panose="020F0302020204030204" pitchFamily="34" charset="0"/>
                <a:ea typeface="Calibri"/>
                <a:cs typeface="Calibri Light" panose="020F0302020204030204" pitchFamily="34" charset="0"/>
              </a:rPr>
              <a:t>Métodos para identificar las necesidades de capacitación</a:t>
            </a:r>
            <a:endParaRPr lang="es-GT" dirty="0">
              <a:latin typeface="Calibri Light" panose="020F0302020204030204" pitchFamily="34" charset="0"/>
              <a:cs typeface="Calibri Light" panose="020F0302020204030204" pitchFamily="34" charset="0"/>
            </a:endParaRPr>
          </a:p>
        </p:txBody>
      </p:sp>
      <p:sp>
        <p:nvSpPr>
          <p:cNvPr id="5" name="Subtítulo 4">
            <a:extLst>
              <a:ext uri="{FF2B5EF4-FFF2-40B4-BE49-F238E27FC236}">
                <a16:creationId xmlns:a16="http://schemas.microsoft.com/office/drawing/2014/main" id="{6117896C-D1EF-4E16-BE35-91D60CA74EC4}"/>
              </a:ext>
            </a:extLst>
          </p:cNvPr>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290586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14400"/>
            <a:ext cx="10515600" cy="5262563"/>
          </a:xfrm>
        </p:spPr>
        <p:txBody>
          <a:bodyPr>
            <a:normAutofit/>
          </a:bodyPr>
          <a:lstStyle/>
          <a:p>
            <a:endParaRPr lang="es-GT" sz="2800" b="1" dirty="0">
              <a:latin typeface="Calibri"/>
              <a:ea typeface="Calibri"/>
              <a:cs typeface="Times New Roman"/>
            </a:endParaRPr>
          </a:p>
          <a:p>
            <a:pPr marL="0" indent="0" algn="just">
              <a:buNone/>
            </a:pPr>
            <a:r>
              <a:rPr lang="es-GT" sz="2800" b="1" dirty="0">
                <a:latin typeface="Calibri"/>
                <a:ea typeface="Calibri"/>
                <a:cs typeface="Times New Roman"/>
              </a:rPr>
              <a:t>Evaluación del desempeño</a:t>
            </a:r>
            <a:r>
              <a:rPr lang="es-GT" sz="2800" dirty="0">
                <a:latin typeface="Calibri"/>
                <a:ea typeface="Calibri"/>
                <a:cs typeface="Times New Roman"/>
              </a:rPr>
              <a:t>. Además de que permite identificar a los empleados que están realizando sus tareas por debajo de los niveles deseados,   a través de los informes que se generan es posible conocer las áreas en las que se requiere la rápida intervención de los especialistas en capacitación. En empresas donde la evaluación del desempeño se practica periódicamente, también es posible  determinar si las necesidades han sido satisfechas</a:t>
            </a:r>
            <a:endParaRPr lang="es-GT" sz="2800" dirty="0"/>
          </a:p>
        </p:txBody>
      </p:sp>
    </p:spTree>
    <p:extLst>
      <p:ext uri="{BB962C8B-B14F-4D97-AF65-F5344CB8AC3E}">
        <p14:creationId xmlns:p14="http://schemas.microsoft.com/office/powerpoint/2010/main" val="94917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961" y="1360948"/>
            <a:ext cx="9960077" cy="4136103"/>
          </a:xfrm>
        </p:spPr>
        <p:txBody>
          <a:bodyPr>
            <a:normAutofit/>
          </a:bodyPr>
          <a:lstStyle/>
          <a:p>
            <a:pPr marL="0" indent="0" algn="just">
              <a:lnSpc>
                <a:spcPct val="100000"/>
              </a:lnSpc>
              <a:spcAft>
                <a:spcPts val="1000"/>
              </a:spcAft>
              <a:buNone/>
            </a:pPr>
            <a:r>
              <a:rPr lang="es-GT" sz="2800" b="1" dirty="0">
                <a:latin typeface="Calibri"/>
                <a:ea typeface="Calibri"/>
                <a:cs typeface="Times New Roman"/>
              </a:rPr>
              <a:t>Observación de lo sucedido.</a:t>
            </a:r>
            <a:r>
              <a:rPr lang="es-GT" sz="2800" dirty="0">
                <a:latin typeface="Calibri"/>
                <a:ea typeface="Calibri"/>
                <a:cs typeface="Times New Roman"/>
              </a:rPr>
              <a:t>  Cuando se está al pendiente de lo que sucede cotidianamente, es posible darse cuenta de cosas tan simples como: cada cuando se descomponen los equipos, el ausentismo de los empleados, la constante rotación,  qué tan elevado es el desperdicio de materiales, si hay constantes problemas disciplinarios… situaciones que sin duda pueden ser atacadas con capacitación.</a:t>
            </a:r>
          </a:p>
          <a:p>
            <a:endParaRPr lang="es-GT" dirty="0">
              <a:latin typeface="Calibri"/>
              <a:ea typeface="Calibri"/>
              <a:cs typeface="Times New Roman"/>
            </a:endParaRPr>
          </a:p>
          <a:p>
            <a:endParaRPr lang="es-GT" dirty="0"/>
          </a:p>
        </p:txBody>
      </p:sp>
    </p:spTree>
    <p:extLst>
      <p:ext uri="{BB962C8B-B14F-4D97-AF65-F5344CB8AC3E}">
        <p14:creationId xmlns:p14="http://schemas.microsoft.com/office/powerpoint/2010/main" val="427767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8B7293C-EA53-43DD-9F03-AAD1747C17AA}"/>
              </a:ext>
            </a:extLst>
          </p:cNvPr>
          <p:cNvSpPr>
            <a:spLocks noGrp="1"/>
          </p:cNvSpPr>
          <p:nvPr>
            <p:ph idx="1"/>
          </p:nvPr>
        </p:nvSpPr>
        <p:spPr>
          <a:xfrm>
            <a:off x="838200" y="1471664"/>
            <a:ext cx="10515600" cy="3144581"/>
          </a:xfrm>
        </p:spPr>
        <p:txBody>
          <a:bodyPr/>
          <a:lstStyle/>
          <a:p>
            <a:pPr marL="0" indent="0" algn="just">
              <a:buNone/>
            </a:pPr>
            <a:r>
              <a:rPr lang="es-GT" sz="2800" b="1" dirty="0">
                <a:latin typeface="Calibri" panose="020F0502020204030204" pitchFamily="34" charset="0"/>
                <a:ea typeface="Calibri"/>
                <a:cs typeface="Calibri" panose="020F0502020204030204" pitchFamily="34" charset="0"/>
              </a:rPr>
              <a:t>Pruebas de habilidades.</a:t>
            </a:r>
            <a:r>
              <a:rPr lang="es-GT" sz="2800" dirty="0">
                <a:latin typeface="Calibri" panose="020F0502020204030204" pitchFamily="34" charset="0"/>
                <a:ea typeface="Calibri"/>
                <a:cs typeface="Calibri" panose="020F0502020204030204" pitchFamily="34" charset="0"/>
              </a:rPr>
              <a:t> Esta es la vía más segura para detectar necesidades de capacitación sin importar el nivel jerárquico de los empleados. Las pruebas pueden medir, desde habilidades manuales o cognitivas hasta conocimientos básicos o especializados relacionados con el puesto y toma de decisiones, entre otras cosas.</a:t>
            </a:r>
          </a:p>
          <a:p>
            <a:endParaRPr lang="es-GT" dirty="0"/>
          </a:p>
        </p:txBody>
      </p:sp>
    </p:spTree>
    <p:extLst>
      <p:ext uri="{BB962C8B-B14F-4D97-AF65-F5344CB8AC3E}">
        <p14:creationId xmlns:p14="http://schemas.microsoft.com/office/powerpoint/2010/main" val="296582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ctrTitle"/>
          </p:nvPr>
        </p:nvSpPr>
        <p:spPr>
          <a:xfrm>
            <a:off x="4419136" y="1020871"/>
            <a:ext cx="6960759" cy="2849671"/>
          </a:xfrm>
        </p:spPr>
        <p:txBody>
          <a:bodyPr>
            <a:normAutofit/>
          </a:bodyPr>
          <a:lstStyle/>
          <a:p>
            <a:pPr algn="l"/>
            <a:r>
              <a:rPr lang="es-GT" sz="6000" b="1" dirty="0">
                <a:solidFill>
                  <a:srgbClr val="FFFFFF"/>
                </a:solidFill>
                <a:cs typeface="Calibri Light" panose="020F0302020204030204" pitchFamily="34" charset="0"/>
              </a:rPr>
              <a:t>UNIDAD DE CAPACITACIÓN</a:t>
            </a:r>
          </a:p>
        </p:txBody>
      </p:sp>
      <p:sp>
        <p:nvSpPr>
          <p:cNvPr id="3" name="2 Subtítulo"/>
          <p:cNvSpPr>
            <a:spLocks noGrp="1"/>
          </p:cNvSpPr>
          <p:nvPr>
            <p:ph type="subTitle" idx="1"/>
          </p:nvPr>
        </p:nvSpPr>
        <p:spPr>
          <a:xfrm>
            <a:off x="4548104" y="3962088"/>
            <a:ext cx="6112077" cy="1186108"/>
          </a:xfrm>
        </p:spPr>
        <p:txBody>
          <a:bodyPr>
            <a:normAutofit/>
          </a:bodyPr>
          <a:lstStyle/>
          <a:p>
            <a:pPr algn="l"/>
            <a:r>
              <a:rPr lang="es-GT" sz="4000" dirty="0">
                <a:solidFill>
                  <a:srgbClr val="FFFFFF">
                    <a:alpha val="70000"/>
                  </a:srgbClr>
                </a:solidFill>
                <a:latin typeface="Calibri Light" panose="020F0302020204030204" pitchFamily="34" charset="0"/>
                <a:ea typeface="Calibri"/>
                <a:cs typeface="Calibri Light" panose="020F0302020204030204" pitchFamily="34" charset="0"/>
              </a:rPr>
              <a:t>(UDC)</a:t>
            </a:r>
            <a:endParaRPr lang="es-GT" sz="4000" dirty="0">
              <a:solidFill>
                <a:srgbClr val="FFFFFF">
                  <a:alpha val="70000"/>
                </a:srgbClr>
              </a:solidFill>
              <a:latin typeface="Calibri Light" panose="020F0302020204030204" pitchFamily="34" charset="0"/>
              <a:cs typeface="Calibri Light" panose="020F0302020204030204" pitchFamily="34" charset="0"/>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20193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TotalTime>
  <Words>1298</Words>
  <Application>Microsoft Office PowerPoint</Application>
  <PresentationFormat>Panorámica</PresentationFormat>
  <Paragraphs>118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Faceta</vt:lpstr>
      <vt:lpstr>CAPACITACIÓN Y ENTRENAMIENTO</vt:lpstr>
      <vt:lpstr>DIAGNOSTICO DE LAS NECESIDADES DE CAPACITACIÓN</vt:lpstr>
      <vt:lpstr>Presentación de PowerPoint</vt:lpstr>
      <vt:lpstr>Presentación de PowerPoint</vt:lpstr>
      <vt:lpstr>Métodos para identificar las necesidades de capacitación</vt:lpstr>
      <vt:lpstr>Presentación de PowerPoint</vt:lpstr>
      <vt:lpstr>Presentación de PowerPoint</vt:lpstr>
      <vt:lpstr>Presentación de PowerPoint</vt:lpstr>
      <vt:lpstr>UNIDAD DE CAPACITACIÓN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CAPACITACIÓN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TRANFERENCIA DE LA CAPACITACIÓN</vt:lpstr>
      <vt:lpstr>Presentación de PowerPoint</vt:lpstr>
      <vt:lpstr>Presentación de PowerPoint</vt:lpstr>
      <vt:lpstr>ENTRENAMIENTO</vt:lpstr>
      <vt:lpstr>Preparación  </vt:lpstr>
      <vt:lpstr>Proceso de enseñanza-aprendizaje en el punto de trabajo </vt:lpstr>
      <vt:lpstr>Mediante el entrenamiento se logran cuatro cambios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CAPACITACIÓN Y ENTRENAMIENTO</dc:title>
  <dc:creator>Marian Esazo</dc:creator>
  <cp:lastModifiedBy>Elifelet Urzúa</cp:lastModifiedBy>
  <cp:revision>2</cp:revision>
  <dcterms:created xsi:type="dcterms:W3CDTF">2018-09-13T06:43:18Z</dcterms:created>
  <dcterms:modified xsi:type="dcterms:W3CDTF">2018-09-13T13:17:23Z</dcterms:modified>
</cp:coreProperties>
</file>